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hanOaHp85/7k8sg9k0AXgrVfuI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60A7D24-0D6F-4513-B310-7FBFB513437F}">
  <a:tblStyle styleId="{B60A7D24-0D6F-4513-B310-7FBFB513437F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5DC7E"/>
            </a:solidFill>
            <a:ln>
              <a:noFill/>
            </a:ln>
            <a:effectLst/>
          </c:spPr>
          <c:dLbls>
            <c:dLbl>
              <c:idx val="0"/>
              <c:layout>
                <c:manualLayout>
                  <c:x val="8.0814260827346569E-3"/>
                  <c:y val="-8.35848785752994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4078130262070079E-2"/>
                      <c:h val="5.871282018931832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7493-4274-ACCC-AE8D516EF075}"/>
                </c:ext>
              </c:extLst>
            </c:dLbl>
            <c:dLbl>
              <c:idx val="1"/>
              <c:layout>
                <c:manualLayout>
                  <c:x val="-4.0405539613082297E-3"/>
                  <c:y val="-0.1072409762852898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4078125000000001E-2"/>
                      <c:h val="5.555868260588812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493-4274-ACCC-AE8D516EF075}"/>
                </c:ext>
              </c:extLst>
            </c:dLbl>
            <c:dLbl>
              <c:idx val="2"/>
              <c:layout>
                <c:manualLayout>
                  <c:x val="-6.0609502520067495E-3"/>
                  <c:y val="-0.13562829353727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2.9984375000000001E-2"/>
                      <c:h val="5.555868260588812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7493-4274-ACCC-AE8D516EF075}"/>
                </c:ext>
              </c:extLst>
            </c:dLbl>
            <c:dLbl>
              <c:idx val="3"/>
              <c:layout>
                <c:manualLayout>
                  <c:x val="-2.0203167506689661E-3"/>
                  <c:y val="-0.1829404889572590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438275098425197E-2"/>
                      <c:h val="5.555868260588812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493-4274-ACCC-AE8D516EF075}"/>
                </c:ext>
              </c:extLst>
            </c:dLbl>
            <c:dLbl>
              <c:idx val="4"/>
              <c:layout>
                <c:manualLayout>
                  <c:x val="-2.0203167506689661E-3"/>
                  <c:y val="-0.2050195134865834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438275098425197E-2"/>
                      <c:h val="5.555868260588812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7493-4274-ACCC-AE8D516EF075}"/>
                </c:ext>
              </c:extLst>
            </c:dLbl>
            <c:dLbl>
              <c:idx val="5"/>
              <c:layout>
                <c:manualLayout>
                  <c:x val="-2.0203167506690402E-3"/>
                  <c:y val="-0.2744107334358886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438275098425197E-2"/>
                      <c:h val="5.555868260588812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7493-4274-ACCC-AE8D516EF075}"/>
                </c:ext>
              </c:extLst>
            </c:dLbl>
            <c:dLbl>
              <c:idx val="6"/>
              <c:layout>
                <c:manualLayout>
                  <c:x val="-8.0812670026755677E-3"/>
                  <c:y val="-0.3818136391249255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438275098425197E-2"/>
                      <c:h val="5.555868260588812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7493-4274-ACCC-AE8D516EF0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38100" tIns="19050" rIns="38100" bIns="19050" anchor="t" anchorCtr="1">
                <a:no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Sheet1!$A$2:$A$9</c:f>
              <c:strCache>
                <c:ptCount val="7"/>
                <c:pt idx="0">
                  <c:v>2000년</c:v>
                </c:pt>
                <c:pt idx="1">
                  <c:v>2005년</c:v>
                </c:pt>
                <c:pt idx="2">
                  <c:v>2010년</c:v>
                </c:pt>
                <c:pt idx="3">
                  <c:v>2018년</c:v>
                </c:pt>
                <c:pt idx="4">
                  <c:v>2020년</c:v>
                </c:pt>
                <c:pt idx="5">
                  <c:v>2030년</c:v>
                </c:pt>
                <c:pt idx="6">
                  <c:v>2050년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7.1</c:v>
                </c:pt>
                <c:pt idx="1">
                  <c:v>9.1</c:v>
                </c:pt>
                <c:pt idx="2" formatCode=".0">
                  <c:v>11</c:v>
                </c:pt>
                <c:pt idx="3">
                  <c:v>14.3</c:v>
                </c:pt>
                <c:pt idx="4">
                  <c:v>15.6</c:v>
                </c:pt>
                <c:pt idx="5">
                  <c:v>24.3</c:v>
                </c:pt>
                <c:pt idx="6">
                  <c:v>38.200000000000003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493-4274-ACCC-AE8D516EF07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39264"/>
        <c:axId val="365639656"/>
      </c:areaChart>
      <c:catAx>
        <c:axId val="365639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pPr>
            <a:endParaRPr lang="ko-KR"/>
          </a:p>
        </c:txPr>
        <c:crossAx val="365639656"/>
        <c:crosses val="autoZero"/>
        <c:auto val="1"/>
        <c:lblAlgn val="ctr"/>
        <c:lblOffset val="100"/>
        <c:noMultiLvlLbl val="0"/>
      </c:catAx>
      <c:valAx>
        <c:axId val="365639656"/>
        <c:scaling>
          <c:orientation val="minMax"/>
          <c:max val="40"/>
        </c:scaling>
        <c:delete val="1"/>
        <c:axPos val="l"/>
        <c:numFmt formatCode="General" sourceLinked="1"/>
        <c:majorTickMark val="none"/>
        <c:minorTickMark val="none"/>
        <c:tickLblPos val="nextTo"/>
        <c:crossAx val="365639264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3.jp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B6B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92000" cy="331076"/>
          </a:xfrm>
          <a:prstGeom prst="rect">
            <a:avLst/>
          </a:prstGeom>
          <a:solidFill>
            <a:srgbClr val="F5D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0" y="6526924"/>
            <a:ext cx="12192000" cy="331076"/>
          </a:xfrm>
          <a:prstGeom prst="rect">
            <a:avLst/>
          </a:prstGeom>
          <a:solidFill>
            <a:srgbClr val="F5D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327257">
            <a:off x="5541678" y="-136865"/>
            <a:ext cx="685128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 rot="-373440">
            <a:off x="6716664" y="3177402"/>
            <a:ext cx="4716271" cy="22950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Arial"/>
              </a:rPr>
              <a:t>노인 보행자 교통사고를 줄여보자!</a:t>
            </a:r>
          </a:p>
        </p:txBody>
      </p:sp>
      <p:grpSp>
        <p:nvGrpSpPr>
          <p:cNvPr id="92" name="Google Shape;92;p1"/>
          <p:cNvGrpSpPr/>
          <p:nvPr/>
        </p:nvGrpSpPr>
        <p:grpSpPr>
          <a:xfrm>
            <a:off x="440445" y="1396925"/>
            <a:ext cx="5655555" cy="4100354"/>
            <a:chOff x="347500" y="966481"/>
            <a:chExt cx="5655555" cy="4100354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768849" y="2652639"/>
              <a:ext cx="481285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데이터 시각화 프로젝트</a:t>
              </a:r>
              <a:endParaRPr/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783364" y="4112728"/>
              <a:ext cx="4812856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보행자 데이터 분석을 통한 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노인 보행자 교통사고 감소</a:t>
              </a:r>
              <a:endParaRPr/>
            </a:p>
          </p:txBody>
        </p:sp>
        <p:cxnSp>
          <p:nvCxnSpPr>
            <p:cNvPr id="95" name="Google Shape;95;p1"/>
            <p:cNvCxnSpPr/>
            <p:nvPr/>
          </p:nvCxnSpPr>
          <p:spPr>
            <a:xfrm>
              <a:off x="646391" y="2163059"/>
              <a:ext cx="5057775" cy="0"/>
            </a:xfrm>
            <a:prstGeom prst="straightConnector1">
              <a:avLst/>
            </a:prstGeom>
            <a:noFill/>
            <a:ln cap="flat" cmpd="dbl" w="920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" name="Google Shape;96;p1"/>
            <p:cNvCxnSpPr/>
            <p:nvPr/>
          </p:nvCxnSpPr>
          <p:spPr>
            <a:xfrm>
              <a:off x="646391" y="3800870"/>
              <a:ext cx="5057775" cy="0"/>
            </a:xfrm>
            <a:prstGeom prst="straightConnector1">
              <a:avLst/>
            </a:prstGeom>
            <a:noFill/>
            <a:ln cap="flat" cmpd="dbl" w="920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7" name="Google Shape;97;p1"/>
            <p:cNvSpPr txBox="1"/>
            <p:nvPr/>
          </p:nvSpPr>
          <p:spPr>
            <a:xfrm>
              <a:off x="347500" y="966481"/>
              <a:ext cx="56555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4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5조 아이들(I-DLE)</a:t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B6B2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/>
          <p:nvPr/>
        </p:nvSpPr>
        <p:spPr>
          <a:xfrm>
            <a:off x="0" y="6526924"/>
            <a:ext cx="12192000" cy="331076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10"/>
          <p:cNvSpPr/>
          <p:nvPr/>
        </p:nvSpPr>
        <p:spPr>
          <a:xfrm>
            <a:off x="-10078" y="2678500"/>
            <a:ext cx="5916356" cy="291488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10"/>
          <p:cNvSpPr/>
          <p:nvPr/>
        </p:nvSpPr>
        <p:spPr>
          <a:xfrm>
            <a:off x="5906278" y="2678500"/>
            <a:ext cx="6285722" cy="32799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5880669" y="4829654"/>
            <a:ext cx="6311331" cy="21878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10"/>
          <p:cNvSpPr txBox="1"/>
          <p:nvPr/>
        </p:nvSpPr>
        <p:spPr>
          <a:xfrm>
            <a:off x="-9331" y="2676721"/>
            <a:ext cx="3385863" cy="369332"/>
          </a:xfrm>
          <a:prstGeom prst="rect">
            <a:avLst/>
          </a:prstGeom>
          <a:solidFill>
            <a:srgbClr val="F5DC7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1위 동작구 상도동(성대시장 인근)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5906277" y="2677472"/>
            <a:ext cx="4971233" cy="369332"/>
          </a:xfrm>
          <a:prstGeom prst="rect">
            <a:avLst/>
          </a:prstGeom>
          <a:solidFill>
            <a:srgbClr val="67C5C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2위 동대문구 제기동(청량리 청과물 도매시장 인근)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0"/>
          <p:cNvSpPr txBox="1"/>
          <p:nvPr/>
        </p:nvSpPr>
        <p:spPr>
          <a:xfrm>
            <a:off x="5896576" y="4848613"/>
            <a:ext cx="2698175" cy="369332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3위 종로구 숭인동(동묘앞)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0"/>
          <p:cNvSpPr/>
          <p:nvPr/>
        </p:nvSpPr>
        <p:spPr>
          <a:xfrm>
            <a:off x="0" y="0"/>
            <a:ext cx="12192000" cy="127823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10"/>
          <p:cNvSpPr txBox="1"/>
          <p:nvPr/>
        </p:nvSpPr>
        <p:spPr>
          <a:xfrm>
            <a:off x="335496" y="479290"/>
            <a:ext cx="5979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노인 보행자 교통사고 원인 분석</a:t>
            </a:r>
            <a:endParaRPr/>
          </a:p>
        </p:txBody>
      </p:sp>
      <p:sp>
        <p:nvSpPr>
          <p:cNvPr id="230" name="Google Shape;230;p10"/>
          <p:cNvSpPr/>
          <p:nvPr/>
        </p:nvSpPr>
        <p:spPr>
          <a:xfrm>
            <a:off x="193256" y="266610"/>
            <a:ext cx="142240" cy="867687"/>
          </a:xfrm>
          <a:prstGeom prst="rect">
            <a:avLst/>
          </a:prstGeom>
          <a:solidFill>
            <a:srgbClr val="F5D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10"/>
          <p:cNvSpPr txBox="1"/>
          <p:nvPr/>
        </p:nvSpPr>
        <p:spPr>
          <a:xfrm>
            <a:off x="363082" y="236330"/>
            <a:ext cx="7032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Part 2. 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0"/>
          <p:cNvSpPr txBox="1"/>
          <p:nvPr/>
        </p:nvSpPr>
        <p:spPr>
          <a:xfrm>
            <a:off x="4980674" y="617789"/>
            <a:ext cx="124906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도로 환경 요인</a:t>
            </a:r>
            <a:endParaRPr/>
          </a:p>
        </p:txBody>
      </p:sp>
      <p:sp>
        <p:nvSpPr>
          <p:cNvPr id="233" name="Google Shape;233;p10"/>
          <p:cNvSpPr txBox="1"/>
          <p:nvPr/>
        </p:nvSpPr>
        <p:spPr>
          <a:xfrm>
            <a:off x="363082" y="1170673"/>
            <a:ext cx="3842719" cy="129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사고다발지점 분석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발생 건수가 4 이상인 데이터를 추출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구글 스트리트뷰로 확인</a:t>
            </a:r>
            <a:endParaRPr/>
          </a:p>
        </p:txBody>
      </p:sp>
      <p:sp>
        <p:nvSpPr>
          <p:cNvPr id="234" name="Google Shape;234;p10"/>
          <p:cNvSpPr/>
          <p:nvPr/>
        </p:nvSpPr>
        <p:spPr>
          <a:xfrm>
            <a:off x="-5039" y="4829654"/>
            <a:ext cx="5911316" cy="21878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10"/>
          <p:cNvSpPr txBox="1"/>
          <p:nvPr/>
        </p:nvSpPr>
        <p:spPr>
          <a:xfrm>
            <a:off x="-6748" y="4850935"/>
            <a:ext cx="3595856" cy="369332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3위 동대문구 용두동(경동시장 인근)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B6B2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"/>
          <p:cNvSpPr/>
          <p:nvPr/>
        </p:nvSpPr>
        <p:spPr>
          <a:xfrm>
            <a:off x="0" y="5918788"/>
            <a:ext cx="12192000" cy="673798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사고 원인으로 추정되는 변수를 데이터화               변수가 존재하면 1, 그렇지 않으면 0으로 표현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21" y="1613516"/>
            <a:ext cx="7649784" cy="391818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1"/>
          <p:cNvSpPr/>
          <p:nvPr/>
        </p:nvSpPr>
        <p:spPr>
          <a:xfrm>
            <a:off x="5595256" y="6054720"/>
            <a:ext cx="472273" cy="401934"/>
          </a:xfrm>
          <a:prstGeom prst="rightArrow">
            <a:avLst>
              <a:gd fmla="val 36538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11"/>
          <p:cNvSpPr/>
          <p:nvPr/>
        </p:nvSpPr>
        <p:spPr>
          <a:xfrm>
            <a:off x="0" y="0"/>
            <a:ext cx="12192000" cy="127823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11"/>
          <p:cNvSpPr txBox="1"/>
          <p:nvPr/>
        </p:nvSpPr>
        <p:spPr>
          <a:xfrm>
            <a:off x="335496" y="479290"/>
            <a:ext cx="5979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노인 보행자 교통사고 원인 분석</a:t>
            </a: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93256" y="266610"/>
            <a:ext cx="142240" cy="867687"/>
          </a:xfrm>
          <a:prstGeom prst="rect">
            <a:avLst/>
          </a:prstGeom>
          <a:solidFill>
            <a:srgbClr val="F5D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11"/>
          <p:cNvSpPr txBox="1"/>
          <p:nvPr/>
        </p:nvSpPr>
        <p:spPr>
          <a:xfrm>
            <a:off x="363082" y="236330"/>
            <a:ext cx="7032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Part 2. 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1"/>
          <p:cNvSpPr txBox="1"/>
          <p:nvPr/>
        </p:nvSpPr>
        <p:spPr>
          <a:xfrm>
            <a:off x="4980674" y="617789"/>
            <a:ext cx="124906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도로 환경 요인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B6B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"/>
          <p:cNvSpPr/>
          <p:nvPr/>
        </p:nvSpPr>
        <p:spPr>
          <a:xfrm>
            <a:off x="0" y="6526924"/>
            <a:ext cx="12192000" cy="331076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12"/>
          <p:cNvSpPr/>
          <p:nvPr/>
        </p:nvSpPr>
        <p:spPr>
          <a:xfrm>
            <a:off x="761687" y="3099777"/>
            <a:ext cx="48287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발생건수 &gt; 평균 발생건수(4.98)인 지점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687" y="2344464"/>
            <a:ext cx="4828703" cy="712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7465" y="2344464"/>
            <a:ext cx="4569238" cy="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2"/>
          <p:cNvSpPr/>
          <p:nvPr/>
        </p:nvSpPr>
        <p:spPr>
          <a:xfrm>
            <a:off x="6637466" y="3100977"/>
            <a:ext cx="45692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발생건수 &lt; 평균 발생건수(4.98)인 지점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12"/>
          <p:cNvCxnSpPr/>
          <p:nvPr/>
        </p:nvCxnSpPr>
        <p:spPr>
          <a:xfrm>
            <a:off x="6096000" y="2277035"/>
            <a:ext cx="0" cy="4477231"/>
          </a:xfrm>
          <a:prstGeom prst="straightConnector1">
            <a:avLst/>
          </a:prstGeom>
          <a:noFill/>
          <a:ln cap="rnd" cmpd="sng" w="34925">
            <a:solidFill>
              <a:srgbClr val="ADE0DB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58" name="Google Shape;258;p12"/>
          <p:cNvSpPr/>
          <p:nvPr/>
        </p:nvSpPr>
        <p:spPr>
          <a:xfrm>
            <a:off x="725834" y="5831011"/>
            <a:ext cx="4828702" cy="426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시장이 있을 확률이 높음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2"/>
          <p:cNvSpPr/>
          <p:nvPr/>
        </p:nvSpPr>
        <p:spPr>
          <a:xfrm>
            <a:off x="6637466" y="5813250"/>
            <a:ext cx="45692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무신호횡단로가 있을 확률이 높음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74359" y="4231833"/>
            <a:ext cx="1406524" cy="140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10041" y="4212146"/>
            <a:ext cx="1407600" cy="14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2"/>
          <p:cNvSpPr/>
          <p:nvPr/>
        </p:nvSpPr>
        <p:spPr>
          <a:xfrm>
            <a:off x="0" y="0"/>
            <a:ext cx="12192000" cy="127823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12"/>
          <p:cNvSpPr txBox="1"/>
          <p:nvPr/>
        </p:nvSpPr>
        <p:spPr>
          <a:xfrm>
            <a:off x="335496" y="479290"/>
            <a:ext cx="5979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노인 보행자 교통사고 원인 분석</a:t>
            </a:r>
            <a:endParaRPr/>
          </a:p>
        </p:txBody>
      </p:sp>
      <p:sp>
        <p:nvSpPr>
          <p:cNvPr id="264" name="Google Shape;264;p12"/>
          <p:cNvSpPr/>
          <p:nvPr/>
        </p:nvSpPr>
        <p:spPr>
          <a:xfrm>
            <a:off x="193256" y="266610"/>
            <a:ext cx="142240" cy="867687"/>
          </a:xfrm>
          <a:prstGeom prst="rect">
            <a:avLst/>
          </a:prstGeom>
          <a:solidFill>
            <a:srgbClr val="F5D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12"/>
          <p:cNvSpPr txBox="1"/>
          <p:nvPr/>
        </p:nvSpPr>
        <p:spPr>
          <a:xfrm>
            <a:off x="363082" y="236330"/>
            <a:ext cx="7032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Part 2. 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2"/>
          <p:cNvSpPr txBox="1"/>
          <p:nvPr/>
        </p:nvSpPr>
        <p:spPr>
          <a:xfrm>
            <a:off x="4980674" y="617789"/>
            <a:ext cx="124906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도로 환경 요인</a:t>
            </a:r>
            <a:endParaRPr/>
          </a:p>
        </p:txBody>
      </p:sp>
      <p:sp>
        <p:nvSpPr>
          <p:cNvPr id="267" name="Google Shape;267;p12"/>
          <p:cNvSpPr/>
          <p:nvPr/>
        </p:nvSpPr>
        <p:spPr>
          <a:xfrm>
            <a:off x="435684" y="1245470"/>
            <a:ext cx="7578759" cy="795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평균값이 높으면 사고다발지점에서 변수가 존재할 확률이 높음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평균값이 1에 가까울수록 해당 변수와 보행자 교통사고 발생에 높은 상관관계를 보임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B6B2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"/>
          <p:cNvSpPr/>
          <p:nvPr/>
        </p:nvSpPr>
        <p:spPr>
          <a:xfrm>
            <a:off x="0" y="6526924"/>
            <a:ext cx="12192000" cy="331076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3" name="Google Shape;2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646" y="1245470"/>
            <a:ext cx="5258997" cy="498956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3"/>
          <p:cNvSpPr/>
          <p:nvPr/>
        </p:nvSpPr>
        <p:spPr>
          <a:xfrm>
            <a:off x="0" y="0"/>
            <a:ext cx="12192000" cy="127823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13"/>
          <p:cNvSpPr txBox="1"/>
          <p:nvPr/>
        </p:nvSpPr>
        <p:spPr>
          <a:xfrm>
            <a:off x="335496" y="479290"/>
            <a:ext cx="78740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노인 보행자 행동유형별 사고 발생건수와 사망자 수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3"/>
          <p:cNvSpPr/>
          <p:nvPr/>
        </p:nvSpPr>
        <p:spPr>
          <a:xfrm>
            <a:off x="193256" y="266610"/>
            <a:ext cx="142240" cy="867687"/>
          </a:xfrm>
          <a:prstGeom prst="rect">
            <a:avLst/>
          </a:prstGeom>
          <a:solidFill>
            <a:srgbClr val="F5D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13"/>
          <p:cNvSpPr txBox="1"/>
          <p:nvPr/>
        </p:nvSpPr>
        <p:spPr>
          <a:xfrm>
            <a:off x="363082" y="236330"/>
            <a:ext cx="7032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Part 2. 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7743966" y="617789"/>
            <a:ext cx="10502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보행자 요인</a:t>
            </a:r>
            <a:endParaRPr/>
          </a:p>
        </p:txBody>
      </p:sp>
      <p:sp>
        <p:nvSpPr>
          <p:cNvPr id="279" name="Google Shape;279;p13"/>
          <p:cNvSpPr txBox="1"/>
          <p:nvPr/>
        </p:nvSpPr>
        <p:spPr>
          <a:xfrm>
            <a:off x="5979605" y="3500718"/>
            <a:ext cx="5719332" cy="1714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노인 보행자 사고는 횡단 중에 가장 많이 발생했으며, 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그만큼 사망자 수도 최다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신체능력 저하로 인해 비고령자에 비해 보행속도가 느림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횡단 중에 사고 발생 가능성이 있는 상황에 더 길게 노출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13"/>
          <p:cNvGrpSpPr/>
          <p:nvPr/>
        </p:nvGrpSpPr>
        <p:grpSpPr>
          <a:xfrm>
            <a:off x="6051323" y="3500718"/>
            <a:ext cx="5601031" cy="1824318"/>
            <a:chOff x="6681952" y="1702676"/>
            <a:chExt cx="5044965" cy="699060"/>
          </a:xfrm>
        </p:grpSpPr>
        <p:cxnSp>
          <p:nvCxnSpPr>
            <p:cNvPr id="281" name="Google Shape;281;p13"/>
            <p:cNvCxnSpPr/>
            <p:nvPr/>
          </p:nvCxnSpPr>
          <p:spPr>
            <a:xfrm>
              <a:off x="6681952" y="1702676"/>
              <a:ext cx="5044965" cy="0"/>
            </a:xfrm>
            <a:prstGeom prst="straightConnector1">
              <a:avLst/>
            </a:prstGeom>
            <a:noFill/>
            <a:ln cap="rnd" cmpd="sng" w="34925">
              <a:solidFill>
                <a:srgbClr val="ADE0DB">
                  <a:alpha val="87843"/>
                </a:srgbClr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2" name="Google Shape;282;p13"/>
            <p:cNvCxnSpPr/>
            <p:nvPr/>
          </p:nvCxnSpPr>
          <p:spPr>
            <a:xfrm>
              <a:off x="6681952" y="2401736"/>
              <a:ext cx="5044965" cy="0"/>
            </a:xfrm>
            <a:prstGeom prst="straightConnector1">
              <a:avLst/>
            </a:prstGeom>
            <a:noFill/>
            <a:ln cap="rnd" cmpd="sng" w="34925">
              <a:solidFill>
                <a:srgbClr val="ADE0DB">
                  <a:alpha val="87843"/>
                </a:srgbClr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B6B2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/>
          <p:nvPr/>
        </p:nvSpPr>
        <p:spPr>
          <a:xfrm>
            <a:off x="0" y="6526924"/>
            <a:ext cx="12192000" cy="331076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8" name="Google Shape;28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659" y="1243834"/>
            <a:ext cx="5576341" cy="504176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4"/>
          <p:cNvSpPr/>
          <p:nvPr/>
        </p:nvSpPr>
        <p:spPr>
          <a:xfrm>
            <a:off x="0" y="0"/>
            <a:ext cx="12192000" cy="127823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335496" y="479290"/>
            <a:ext cx="708018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노인 보행사고 중 가해 운전자 법규 위반 유형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4"/>
          <p:cNvSpPr/>
          <p:nvPr/>
        </p:nvSpPr>
        <p:spPr>
          <a:xfrm>
            <a:off x="193256" y="266610"/>
            <a:ext cx="142240" cy="867687"/>
          </a:xfrm>
          <a:prstGeom prst="rect">
            <a:avLst/>
          </a:prstGeom>
          <a:solidFill>
            <a:srgbClr val="F5D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14"/>
          <p:cNvSpPr txBox="1"/>
          <p:nvPr/>
        </p:nvSpPr>
        <p:spPr>
          <a:xfrm>
            <a:off x="363082" y="236330"/>
            <a:ext cx="7032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Part 2. 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4"/>
          <p:cNvSpPr txBox="1"/>
          <p:nvPr/>
        </p:nvSpPr>
        <p:spPr>
          <a:xfrm>
            <a:off x="6859708" y="617789"/>
            <a:ext cx="88357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차량 요인</a:t>
            </a:r>
            <a:endParaRPr/>
          </a:p>
        </p:txBody>
      </p:sp>
      <p:sp>
        <p:nvSpPr>
          <p:cNvPr id="294" name="Google Shape;294;p14"/>
          <p:cNvSpPr txBox="1"/>
          <p:nvPr/>
        </p:nvSpPr>
        <p:spPr>
          <a:xfrm>
            <a:off x="6347160" y="3500718"/>
            <a:ext cx="5199673" cy="1714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안전운전의무 불이행으로 인한 사고가 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운전자 법규위반 사고 중 87.6%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그로 인한 사망자 수도 다른 사고에 비해 압도적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과속 사고 건수는 적은 편이지만 사망률은 치명적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" name="Google Shape;295;p14"/>
          <p:cNvGrpSpPr/>
          <p:nvPr/>
        </p:nvGrpSpPr>
        <p:grpSpPr>
          <a:xfrm>
            <a:off x="6418878" y="3500718"/>
            <a:ext cx="4921475" cy="1824318"/>
            <a:chOff x="6681952" y="1702676"/>
            <a:chExt cx="5044965" cy="699060"/>
          </a:xfrm>
        </p:grpSpPr>
        <p:cxnSp>
          <p:nvCxnSpPr>
            <p:cNvPr id="296" name="Google Shape;296;p14"/>
            <p:cNvCxnSpPr/>
            <p:nvPr/>
          </p:nvCxnSpPr>
          <p:spPr>
            <a:xfrm>
              <a:off x="6681952" y="1702676"/>
              <a:ext cx="5044965" cy="0"/>
            </a:xfrm>
            <a:prstGeom prst="straightConnector1">
              <a:avLst/>
            </a:prstGeom>
            <a:noFill/>
            <a:ln cap="rnd" cmpd="sng" w="34925">
              <a:solidFill>
                <a:srgbClr val="ADE0DB">
                  <a:alpha val="87843"/>
                </a:srgbClr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7" name="Google Shape;297;p14"/>
            <p:cNvCxnSpPr/>
            <p:nvPr/>
          </p:nvCxnSpPr>
          <p:spPr>
            <a:xfrm>
              <a:off x="6681952" y="2401736"/>
              <a:ext cx="5044965" cy="0"/>
            </a:xfrm>
            <a:prstGeom prst="straightConnector1">
              <a:avLst/>
            </a:prstGeom>
            <a:noFill/>
            <a:ln cap="rnd" cmpd="sng" w="34925">
              <a:solidFill>
                <a:srgbClr val="ADE0DB">
                  <a:alpha val="87843"/>
                </a:srgbClr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B6B2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"/>
          <p:cNvSpPr/>
          <p:nvPr/>
        </p:nvSpPr>
        <p:spPr>
          <a:xfrm>
            <a:off x="7110320" y="4674012"/>
            <a:ext cx="4140386" cy="331076"/>
          </a:xfrm>
          <a:prstGeom prst="rect">
            <a:avLst/>
          </a:prstGeom>
          <a:solidFill>
            <a:srgbClr val="F5DC7E">
              <a:alpha val="5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15"/>
          <p:cNvSpPr/>
          <p:nvPr/>
        </p:nvSpPr>
        <p:spPr>
          <a:xfrm>
            <a:off x="7110320" y="5091887"/>
            <a:ext cx="2948080" cy="331076"/>
          </a:xfrm>
          <a:prstGeom prst="rect">
            <a:avLst/>
          </a:prstGeom>
          <a:solidFill>
            <a:srgbClr val="F5DC7E">
              <a:alpha val="5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p15"/>
          <p:cNvSpPr/>
          <p:nvPr/>
        </p:nvSpPr>
        <p:spPr>
          <a:xfrm>
            <a:off x="7875615" y="3666110"/>
            <a:ext cx="3375091" cy="331076"/>
          </a:xfrm>
          <a:prstGeom prst="rect">
            <a:avLst/>
          </a:prstGeom>
          <a:solidFill>
            <a:srgbClr val="F5DC7E">
              <a:alpha val="5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15"/>
          <p:cNvSpPr/>
          <p:nvPr/>
        </p:nvSpPr>
        <p:spPr>
          <a:xfrm>
            <a:off x="7119286" y="4078419"/>
            <a:ext cx="3154267" cy="331076"/>
          </a:xfrm>
          <a:prstGeom prst="rect">
            <a:avLst/>
          </a:prstGeom>
          <a:solidFill>
            <a:srgbClr val="F5DC7E">
              <a:alpha val="5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15"/>
          <p:cNvSpPr/>
          <p:nvPr/>
        </p:nvSpPr>
        <p:spPr>
          <a:xfrm>
            <a:off x="7110320" y="3051995"/>
            <a:ext cx="1298573" cy="331076"/>
          </a:xfrm>
          <a:prstGeom prst="rect">
            <a:avLst/>
          </a:prstGeom>
          <a:solidFill>
            <a:srgbClr val="F5DC7E">
              <a:alpha val="5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15"/>
          <p:cNvSpPr/>
          <p:nvPr/>
        </p:nvSpPr>
        <p:spPr>
          <a:xfrm>
            <a:off x="7119286" y="2227264"/>
            <a:ext cx="1298573" cy="331076"/>
          </a:xfrm>
          <a:prstGeom prst="rect">
            <a:avLst/>
          </a:prstGeom>
          <a:solidFill>
            <a:srgbClr val="F5DC7E">
              <a:alpha val="5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5"/>
          <p:cNvSpPr/>
          <p:nvPr/>
        </p:nvSpPr>
        <p:spPr>
          <a:xfrm>
            <a:off x="9580893" y="1390599"/>
            <a:ext cx="1475884" cy="331076"/>
          </a:xfrm>
          <a:prstGeom prst="rect">
            <a:avLst/>
          </a:prstGeom>
          <a:solidFill>
            <a:srgbClr val="F5DC7E">
              <a:alpha val="5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15"/>
          <p:cNvSpPr/>
          <p:nvPr/>
        </p:nvSpPr>
        <p:spPr>
          <a:xfrm>
            <a:off x="0" y="6526924"/>
            <a:ext cx="12192000" cy="331076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0" name="Google Shape;310;p15"/>
          <p:cNvPicPr preferRelativeResize="0"/>
          <p:nvPr/>
        </p:nvPicPr>
        <p:blipFill rotWithShape="1">
          <a:blip r:embed="rId3">
            <a:alphaModFix/>
          </a:blip>
          <a:srcRect b="0" l="9632" r="11107" t="8939"/>
          <a:stretch/>
        </p:blipFill>
        <p:spPr>
          <a:xfrm>
            <a:off x="363082" y="1515317"/>
            <a:ext cx="6104961" cy="41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5"/>
          <p:cNvPicPr preferRelativeResize="0"/>
          <p:nvPr/>
        </p:nvPicPr>
        <p:blipFill rotWithShape="1">
          <a:blip r:embed="rId4">
            <a:alphaModFix/>
          </a:blip>
          <a:srcRect b="0" l="1524" r="0" t="0"/>
          <a:stretch/>
        </p:blipFill>
        <p:spPr>
          <a:xfrm>
            <a:off x="403101" y="1556137"/>
            <a:ext cx="2772049" cy="1983706"/>
          </a:xfrm>
          <a:prstGeom prst="rect">
            <a:avLst/>
          </a:prstGeom>
          <a:noFill/>
          <a:ln cap="flat" cmpd="sng" w="47625">
            <a:solidFill>
              <a:srgbClr val="F5DC7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2" name="Google Shape;312;p15"/>
          <p:cNvSpPr/>
          <p:nvPr/>
        </p:nvSpPr>
        <p:spPr>
          <a:xfrm>
            <a:off x="0" y="0"/>
            <a:ext cx="12192000" cy="127823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15"/>
          <p:cNvSpPr txBox="1"/>
          <p:nvPr/>
        </p:nvSpPr>
        <p:spPr>
          <a:xfrm>
            <a:off x="6763462" y="1281859"/>
            <a:ext cx="5199673" cy="2129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서울시 전체 노인보호구역 145곳 중 17곳이 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사고다발지점을 포함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사고다발지점은 교통량과 노인 유동인구가 많은 곳, 주택가에 위치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노인보호구역은 노인복지관, 요양원 위주로 지정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5"/>
          <p:cNvSpPr txBox="1"/>
          <p:nvPr/>
        </p:nvSpPr>
        <p:spPr>
          <a:xfrm>
            <a:off x="6763462" y="3559299"/>
            <a:ext cx="5065456" cy="883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따라서, 교통량과 노인 유동인구가 많은 지점에 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추가로 노인보호구역을 지정 필요</a:t>
            </a:r>
            <a:endParaRPr/>
          </a:p>
        </p:txBody>
      </p:sp>
      <p:sp>
        <p:nvSpPr>
          <p:cNvPr id="315" name="Google Shape;315;p15"/>
          <p:cNvSpPr txBox="1"/>
          <p:nvPr/>
        </p:nvSpPr>
        <p:spPr>
          <a:xfrm>
            <a:off x="6763463" y="4565773"/>
            <a:ext cx="5428538" cy="1714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노인보호구역으로 지정되었음에도 불구하고 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사고다발지점인 곳이 다수 존재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노인보호구역 지정에만 그칠 것이 아닌, 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추가적인 해결 방안이 필요</a:t>
            </a:r>
            <a:endParaRPr/>
          </a:p>
        </p:txBody>
      </p:sp>
      <p:grpSp>
        <p:nvGrpSpPr>
          <p:cNvPr id="316" name="Google Shape;316;p15"/>
          <p:cNvGrpSpPr/>
          <p:nvPr/>
        </p:nvGrpSpPr>
        <p:grpSpPr>
          <a:xfrm>
            <a:off x="6924010" y="3539843"/>
            <a:ext cx="4744359" cy="1006474"/>
            <a:chOff x="6681952" y="1702676"/>
            <a:chExt cx="5044965" cy="699060"/>
          </a:xfrm>
        </p:grpSpPr>
        <p:cxnSp>
          <p:nvCxnSpPr>
            <p:cNvPr id="317" name="Google Shape;317;p15"/>
            <p:cNvCxnSpPr/>
            <p:nvPr/>
          </p:nvCxnSpPr>
          <p:spPr>
            <a:xfrm>
              <a:off x="6681952" y="1702676"/>
              <a:ext cx="5044965" cy="0"/>
            </a:xfrm>
            <a:prstGeom prst="straightConnector1">
              <a:avLst/>
            </a:prstGeom>
            <a:noFill/>
            <a:ln cap="rnd" cmpd="sng" w="34925">
              <a:solidFill>
                <a:srgbClr val="ADE0DB">
                  <a:alpha val="87843"/>
                </a:srgbClr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8" name="Google Shape;318;p15"/>
            <p:cNvCxnSpPr/>
            <p:nvPr/>
          </p:nvCxnSpPr>
          <p:spPr>
            <a:xfrm>
              <a:off x="6681952" y="2401736"/>
              <a:ext cx="5044965" cy="0"/>
            </a:xfrm>
            <a:prstGeom prst="straightConnector1">
              <a:avLst/>
            </a:prstGeom>
            <a:noFill/>
            <a:ln cap="rnd" cmpd="sng" w="34925">
              <a:solidFill>
                <a:srgbClr val="ADE0DB">
                  <a:alpha val="87843"/>
                </a:srgbClr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19" name="Google Shape;319;p15"/>
          <p:cNvSpPr txBox="1"/>
          <p:nvPr/>
        </p:nvSpPr>
        <p:spPr>
          <a:xfrm>
            <a:off x="335496" y="479290"/>
            <a:ext cx="5979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서울시 노인보호구역 지정 현황</a:t>
            </a:r>
            <a:endParaRPr/>
          </a:p>
        </p:txBody>
      </p:sp>
      <p:sp>
        <p:nvSpPr>
          <p:cNvPr id="320" name="Google Shape;320;p15"/>
          <p:cNvSpPr/>
          <p:nvPr/>
        </p:nvSpPr>
        <p:spPr>
          <a:xfrm>
            <a:off x="193256" y="266610"/>
            <a:ext cx="142240" cy="867687"/>
          </a:xfrm>
          <a:prstGeom prst="rect">
            <a:avLst/>
          </a:prstGeom>
          <a:solidFill>
            <a:srgbClr val="F5D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5"/>
          <p:cNvSpPr txBox="1"/>
          <p:nvPr/>
        </p:nvSpPr>
        <p:spPr>
          <a:xfrm>
            <a:off x="363082" y="236330"/>
            <a:ext cx="7032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Part 3. 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5"/>
          <p:cNvSpPr txBox="1"/>
          <p:nvPr/>
        </p:nvSpPr>
        <p:spPr>
          <a:xfrm>
            <a:off x="363081" y="5857267"/>
            <a:ext cx="6104961" cy="369332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서울시 노인보행사고다발지점과 노인보호구역을 지도에 시각화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B6B2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"/>
          <p:cNvSpPr/>
          <p:nvPr/>
        </p:nvSpPr>
        <p:spPr>
          <a:xfrm>
            <a:off x="0" y="6526924"/>
            <a:ext cx="12192000" cy="331076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8" name="Google Shape;328;p16"/>
          <p:cNvGrpSpPr/>
          <p:nvPr/>
        </p:nvGrpSpPr>
        <p:grpSpPr>
          <a:xfrm>
            <a:off x="1173098" y="1964299"/>
            <a:ext cx="9845804" cy="2632821"/>
            <a:chOff x="1049497" y="1972620"/>
            <a:chExt cx="9845804" cy="2632821"/>
          </a:xfrm>
        </p:grpSpPr>
        <p:grpSp>
          <p:nvGrpSpPr>
            <p:cNvPr id="329" name="Google Shape;329;p16"/>
            <p:cNvGrpSpPr/>
            <p:nvPr/>
          </p:nvGrpSpPr>
          <p:grpSpPr>
            <a:xfrm>
              <a:off x="1049497" y="1972620"/>
              <a:ext cx="2632821" cy="2632821"/>
              <a:chOff x="969815" y="2139204"/>
              <a:chExt cx="2632821" cy="2632821"/>
            </a:xfrm>
          </p:grpSpPr>
          <p:sp>
            <p:nvSpPr>
              <p:cNvPr id="330" name="Google Shape;330;p16"/>
              <p:cNvSpPr/>
              <p:nvPr/>
            </p:nvSpPr>
            <p:spPr>
              <a:xfrm>
                <a:off x="969815" y="2139204"/>
                <a:ext cx="2632821" cy="2632821"/>
              </a:xfrm>
              <a:prstGeom prst="ellipse">
                <a:avLst/>
              </a:prstGeom>
              <a:solidFill>
                <a:schemeClr val="lt1"/>
              </a:solidFill>
              <a:ln cap="flat" cmpd="sng" w="76200">
                <a:solidFill>
                  <a:srgbClr val="ADE0D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331" name="Google Shape;331;p1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340018" y="2509407"/>
                <a:ext cx="1892414" cy="18924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2" name="Google Shape;332;p16"/>
            <p:cNvGrpSpPr/>
            <p:nvPr/>
          </p:nvGrpSpPr>
          <p:grpSpPr>
            <a:xfrm>
              <a:off x="8262480" y="1972620"/>
              <a:ext cx="2632821" cy="2632821"/>
              <a:chOff x="8589363" y="2139204"/>
              <a:chExt cx="2632821" cy="2632821"/>
            </a:xfrm>
          </p:grpSpPr>
          <p:sp>
            <p:nvSpPr>
              <p:cNvPr id="333" name="Google Shape;333;p16"/>
              <p:cNvSpPr/>
              <p:nvPr/>
            </p:nvSpPr>
            <p:spPr>
              <a:xfrm>
                <a:off x="8589363" y="2139204"/>
                <a:ext cx="2632821" cy="2632821"/>
              </a:xfrm>
              <a:prstGeom prst="ellipse">
                <a:avLst/>
              </a:prstGeom>
              <a:solidFill>
                <a:schemeClr val="lt1"/>
              </a:solidFill>
              <a:ln cap="flat" cmpd="sng" w="76200">
                <a:solidFill>
                  <a:srgbClr val="ADE0D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334" name="Google Shape;334;p1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998044" y="2547885"/>
                <a:ext cx="1815458" cy="18154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5" name="Google Shape;335;p16"/>
            <p:cNvGrpSpPr/>
            <p:nvPr/>
          </p:nvGrpSpPr>
          <p:grpSpPr>
            <a:xfrm>
              <a:off x="4655988" y="1972620"/>
              <a:ext cx="2632821" cy="2632821"/>
              <a:chOff x="4779589" y="2139204"/>
              <a:chExt cx="2632821" cy="2632821"/>
            </a:xfrm>
          </p:grpSpPr>
          <p:sp>
            <p:nvSpPr>
              <p:cNvPr id="336" name="Google Shape;336;p16"/>
              <p:cNvSpPr/>
              <p:nvPr/>
            </p:nvSpPr>
            <p:spPr>
              <a:xfrm>
                <a:off x="4779589" y="2139204"/>
                <a:ext cx="2632821" cy="2632821"/>
              </a:xfrm>
              <a:prstGeom prst="ellipse">
                <a:avLst/>
              </a:prstGeom>
              <a:solidFill>
                <a:schemeClr val="lt1"/>
              </a:solidFill>
              <a:ln cap="flat" cmpd="sng" w="76200">
                <a:solidFill>
                  <a:srgbClr val="ADE0D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337" name="Google Shape;337;p1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202384" y="2509407"/>
                <a:ext cx="1896874" cy="18968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38" name="Google Shape;338;p16"/>
          <p:cNvSpPr txBox="1"/>
          <p:nvPr/>
        </p:nvSpPr>
        <p:spPr>
          <a:xfrm>
            <a:off x="738868" y="4869524"/>
            <a:ext cx="35012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노인 유동인구가 많은 지역</a:t>
            </a:r>
            <a:endParaRPr/>
          </a:p>
        </p:txBody>
      </p:sp>
      <p:sp>
        <p:nvSpPr>
          <p:cNvPr id="339" name="Google Shape;339;p16"/>
          <p:cNvSpPr txBox="1"/>
          <p:nvPr/>
        </p:nvSpPr>
        <p:spPr>
          <a:xfrm>
            <a:off x="4625885" y="4889570"/>
            <a:ext cx="29402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노인의 신체 능력 저하</a:t>
            </a:r>
            <a:endParaRPr/>
          </a:p>
        </p:txBody>
      </p:sp>
      <p:sp>
        <p:nvSpPr>
          <p:cNvPr id="340" name="Google Shape;340;p16"/>
          <p:cNvSpPr txBox="1"/>
          <p:nvPr/>
        </p:nvSpPr>
        <p:spPr>
          <a:xfrm>
            <a:off x="7913379" y="4879053"/>
            <a:ext cx="35782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가해 운전자 법규 위반 감소</a:t>
            </a:r>
            <a:endParaRPr/>
          </a:p>
        </p:txBody>
      </p:sp>
      <p:sp>
        <p:nvSpPr>
          <p:cNvPr id="341" name="Google Shape;341;p16"/>
          <p:cNvSpPr txBox="1"/>
          <p:nvPr/>
        </p:nvSpPr>
        <p:spPr>
          <a:xfrm>
            <a:off x="4625885" y="5358321"/>
            <a:ext cx="29915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횡단쉼터 설치, 녹색 신호 연장</a:t>
            </a:r>
            <a:endParaRPr/>
          </a:p>
        </p:txBody>
      </p:sp>
      <p:sp>
        <p:nvSpPr>
          <p:cNvPr id="342" name="Google Shape;342;p16"/>
          <p:cNvSpPr txBox="1"/>
          <p:nvPr/>
        </p:nvSpPr>
        <p:spPr>
          <a:xfrm>
            <a:off x="8389656" y="5358322"/>
            <a:ext cx="26292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운전자 교육 및 단속 강화,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CCTV 설치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6"/>
          <p:cNvSpPr txBox="1"/>
          <p:nvPr/>
        </p:nvSpPr>
        <p:spPr>
          <a:xfrm>
            <a:off x="1126795" y="5358321"/>
            <a:ext cx="27254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시장 주변의 교통 지도 강화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무신호 횡단로 신호등 설치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6"/>
          <p:cNvSpPr txBox="1"/>
          <p:nvPr/>
        </p:nvSpPr>
        <p:spPr>
          <a:xfrm>
            <a:off x="5134838" y="1154120"/>
            <a:ext cx="1922321" cy="369332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추가적인 해결방안</a:t>
            </a:r>
            <a:endParaRPr/>
          </a:p>
        </p:txBody>
      </p:sp>
      <p:sp>
        <p:nvSpPr>
          <p:cNvPr id="345" name="Google Shape;345;p16"/>
          <p:cNvSpPr/>
          <p:nvPr/>
        </p:nvSpPr>
        <p:spPr>
          <a:xfrm>
            <a:off x="0" y="0"/>
            <a:ext cx="12192000" cy="127823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16"/>
          <p:cNvSpPr txBox="1"/>
          <p:nvPr/>
        </p:nvSpPr>
        <p:spPr>
          <a:xfrm>
            <a:off x="335496" y="479290"/>
            <a:ext cx="5979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기대효과</a:t>
            </a:r>
            <a:endParaRPr/>
          </a:p>
        </p:txBody>
      </p:sp>
      <p:sp>
        <p:nvSpPr>
          <p:cNvPr id="347" name="Google Shape;347;p16"/>
          <p:cNvSpPr/>
          <p:nvPr/>
        </p:nvSpPr>
        <p:spPr>
          <a:xfrm>
            <a:off x="193256" y="266610"/>
            <a:ext cx="142240" cy="867687"/>
          </a:xfrm>
          <a:prstGeom prst="rect">
            <a:avLst/>
          </a:prstGeom>
          <a:solidFill>
            <a:srgbClr val="F5D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16"/>
          <p:cNvSpPr txBox="1"/>
          <p:nvPr/>
        </p:nvSpPr>
        <p:spPr>
          <a:xfrm>
            <a:off x="363082" y="236330"/>
            <a:ext cx="7032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Part 4. 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B6B2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"/>
          <p:cNvSpPr/>
          <p:nvPr/>
        </p:nvSpPr>
        <p:spPr>
          <a:xfrm>
            <a:off x="0" y="3707842"/>
            <a:ext cx="12192000" cy="3150158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 b="1319" l="0" r="0" t="1093"/>
          <a:stretch/>
        </p:blipFill>
        <p:spPr>
          <a:xfrm>
            <a:off x="1615715" y="1353977"/>
            <a:ext cx="8960569" cy="417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7"/>
          <p:cNvSpPr txBox="1"/>
          <p:nvPr/>
        </p:nvSpPr>
        <p:spPr>
          <a:xfrm>
            <a:off x="259043" y="2459346"/>
            <a:ext cx="473206" cy="426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7"/>
          <p:cNvSpPr/>
          <p:nvPr/>
        </p:nvSpPr>
        <p:spPr>
          <a:xfrm>
            <a:off x="0" y="0"/>
            <a:ext cx="12192000" cy="127823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7"/>
          <p:cNvSpPr txBox="1"/>
          <p:nvPr/>
        </p:nvSpPr>
        <p:spPr>
          <a:xfrm>
            <a:off x="2587667" y="5668030"/>
            <a:ext cx="7016664" cy="9712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횡단 쉼터를 만들어 노인의 보행능력을 고려한 보행 환경 조성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방지턱 형식의 횡단보도를 설치하여 운전자의 집중 및 서행을 유도</a:t>
            </a:r>
            <a:endParaRPr/>
          </a:p>
        </p:txBody>
      </p:sp>
      <p:sp>
        <p:nvSpPr>
          <p:cNvPr id="358" name="Google Shape;358;p17"/>
          <p:cNvSpPr txBox="1"/>
          <p:nvPr/>
        </p:nvSpPr>
        <p:spPr>
          <a:xfrm>
            <a:off x="335496" y="479290"/>
            <a:ext cx="5979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기대효과</a:t>
            </a:r>
            <a:endParaRPr/>
          </a:p>
        </p:txBody>
      </p:sp>
      <p:sp>
        <p:nvSpPr>
          <p:cNvPr id="359" name="Google Shape;359;p17"/>
          <p:cNvSpPr/>
          <p:nvPr/>
        </p:nvSpPr>
        <p:spPr>
          <a:xfrm>
            <a:off x="193256" y="266610"/>
            <a:ext cx="142240" cy="867687"/>
          </a:xfrm>
          <a:prstGeom prst="rect">
            <a:avLst/>
          </a:prstGeom>
          <a:solidFill>
            <a:srgbClr val="F5D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17"/>
          <p:cNvSpPr txBox="1"/>
          <p:nvPr/>
        </p:nvSpPr>
        <p:spPr>
          <a:xfrm>
            <a:off x="363082" y="236330"/>
            <a:ext cx="7032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Part 4. 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7"/>
          <p:cNvSpPr txBox="1"/>
          <p:nvPr/>
        </p:nvSpPr>
        <p:spPr>
          <a:xfrm>
            <a:off x="374356" y="1496663"/>
            <a:ext cx="1643399" cy="369332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예시) 횡단 쉼터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B6B2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8"/>
          <p:cNvSpPr/>
          <p:nvPr/>
        </p:nvSpPr>
        <p:spPr>
          <a:xfrm>
            <a:off x="0" y="6526924"/>
            <a:ext cx="12192000" cy="331076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7" name="Google Shape;36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873" y="1495882"/>
            <a:ext cx="1498527" cy="1498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18"/>
          <p:cNvGrpSpPr/>
          <p:nvPr/>
        </p:nvGrpSpPr>
        <p:grpSpPr>
          <a:xfrm>
            <a:off x="2250831" y="1618830"/>
            <a:ext cx="9492296" cy="1894019"/>
            <a:chOff x="2250831" y="1618830"/>
            <a:chExt cx="9492296" cy="1894019"/>
          </a:xfrm>
        </p:grpSpPr>
        <p:sp>
          <p:nvSpPr>
            <p:cNvPr id="369" name="Google Shape;369;p18"/>
            <p:cNvSpPr/>
            <p:nvPr/>
          </p:nvSpPr>
          <p:spPr>
            <a:xfrm>
              <a:off x="2250831" y="1618830"/>
              <a:ext cx="9492296" cy="1894019"/>
            </a:xfrm>
            <a:prstGeom prst="roundRect">
              <a:avLst>
                <a:gd fmla="val 16667" name="adj"/>
              </a:avLst>
            </a:prstGeom>
            <a:solidFill>
              <a:srgbClr val="ADE0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p18"/>
            <p:cNvSpPr txBox="1"/>
            <p:nvPr/>
          </p:nvSpPr>
          <p:spPr>
            <a:xfrm>
              <a:off x="2367829" y="1775491"/>
              <a:ext cx="925830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굉장히 오랜만에 하는 팀프로젝트라 잘 할 수 있을지 걱정이 앞섰는데, 걱정이 무색할 만큼 좋은 경험이었습니다.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공통된 주제를 다양한 관점에서 바라보고, 내가 생각지도 못한 부분을 다른 분들이 채워주시는 과정을 통해 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왜 협업을 해야하는지 느낄 수 있었습니다. 팀원분들께서 다들 열심히 참여해주셔서 개인적으로 감동받았고,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덕분에 저도 의욕을 갖고 열심히 할 수 있었습니다.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다음 프로젝트부터는 다시 못뵌다는 사실이 아쉽게 느껴질 정도입니다.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저처럼 부족한 팀장을 만나서 고생한 팀원분들께 감사하다는 말씀 전해드리고 싶습니다!</a:t>
              </a:r>
              <a:endParaRPr/>
            </a:p>
          </p:txBody>
        </p:sp>
      </p:grpSp>
      <p:sp>
        <p:nvSpPr>
          <p:cNvPr id="371" name="Google Shape;371;p18"/>
          <p:cNvSpPr txBox="1"/>
          <p:nvPr/>
        </p:nvSpPr>
        <p:spPr>
          <a:xfrm>
            <a:off x="472617" y="3130937"/>
            <a:ext cx="14510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주예린 / 팀장</a:t>
            </a:r>
            <a:endParaRPr/>
          </a:p>
        </p:txBody>
      </p:sp>
      <p:pic>
        <p:nvPicPr>
          <p:cNvPr id="372" name="Google Shape;37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8759" y="4089423"/>
            <a:ext cx="1497600" cy="14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8"/>
          <p:cNvSpPr/>
          <p:nvPr/>
        </p:nvSpPr>
        <p:spPr>
          <a:xfrm>
            <a:off x="472617" y="4173243"/>
            <a:ext cx="9492296" cy="1558697"/>
          </a:xfrm>
          <a:prstGeom prst="roundRect">
            <a:avLst>
              <a:gd fmla="val 16667" name="adj"/>
            </a:avLst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p18"/>
          <p:cNvSpPr txBox="1"/>
          <p:nvPr/>
        </p:nvSpPr>
        <p:spPr>
          <a:xfrm>
            <a:off x="589615" y="4299760"/>
            <a:ext cx="92583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저는 데이터 전처리, 시각화하는 방법은 수업시간에 배웠지만 분석방향을 어떻게 잡을 것인지,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어떤 변수들을 어떻게 활용해야 할지 어려웠는데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 프로젝트를 하면서 같은 결과에 대해서도 다른 사람들은 어떻게 보고 있는지,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팀원분들은 어떤 생각을 가지고 어떻게 진행했는지 서로 공유하는 걸 보면서,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미처 생각하지 못한 것들에 대해 사고의 폭을 넓힐 수 있어서 좋은 경험이었습니다.</a:t>
            </a:r>
            <a:endParaRPr/>
          </a:p>
        </p:txBody>
      </p:sp>
      <p:sp>
        <p:nvSpPr>
          <p:cNvPr id="375" name="Google Shape;375;p18"/>
          <p:cNvSpPr txBox="1"/>
          <p:nvPr/>
        </p:nvSpPr>
        <p:spPr>
          <a:xfrm>
            <a:off x="10262040" y="5752623"/>
            <a:ext cx="14510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임채건 / 팀원</a:t>
            </a:r>
            <a:endParaRPr/>
          </a:p>
        </p:txBody>
      </p:sp>
      <p:sp>
        <p:nvSpPr>
          <p:cNvPr id="376" name="Google Shape;376;p18"/>
          <p:cNvSpPr/>
          <p:nvPr/>
        </p:nvSpPr>
        <p:spPr>
          <a:xfrm>
            <a:off x="0" y="0"/>
            <a:ext cx="12192000" cy="127823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18"/>
          <p:cNvSpPr txBox="1"/>
          <p:nvPr/>
        </p:nvSpPr>
        <p:spPr>
          <a:xfrm>
            <a:off x="335496" y="479290"/>
            <a:ext cx="5979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 후기 및 느낀점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8"/>
          <p:cNvSpPr/>
          <p:nvPr/>
        </p:nvSpPr>
        <p:spPr>
          <a:xfrm>
            <a:off x="193256" y="266610"/>
            <a:ext cx="142240" cy="867687"/>
          </a:xfrm>
          <a:prstGeom prst="rect">
            <a:avLst/>
          </a:prstGeom>
          <a:solidFill>
            <a:srgbClr val="F5D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18"/>
          <p:cNvSpPr txBox="1"/>
          <p:nvPr/>
        </p:nvSpPr>
        <p:spPr>
          <a:xfrm>
            <a:off x="363082" y="236330"/>
            <a:ext cx="7032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Part 5. 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B6B2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"/>
          <p:cNvSpPr/>
          <p:nvPr/>
        </p:nvSpPr>
        <p:spPr>
          <a:xfrm>
            <a:off x="0" y="6526924"/>
            <a:ext cx="12192000" cy="331076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5" name="Google Shape;3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378" y="1359671"/>
            <a:ext cx="1326790" cy="132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768" y="4673315"/>
            <a:ext cx="1328400" cy="1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42632" y="3017511"/>
            <a:ext cx="1328400" cy="13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9"/>
          <p:cNvSpPr/>
          <p:nvPr/>
        </p:nvSpPr>
        <p:spPr>
          <a:xfrm>
            <a:off x="451768" y="3195490"/>
            <a:ext cx="9492296" cy="1256819"/>
          </a:xfrm>
          <a:prstGeom prst="roundRect">
            <a:avLst>
              <a:gd fmla="val 16667" name="adj"/>
            </a:avLst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19"/>
          <p:cNvSpPr txBox="1"/>
          <p:nvPr/>
        </p:nvSpPr>
        <p:spPr>
          <a:xfrm>
            <a:off x="568766" y="3283601"/>
            <a:ext cx="92583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시각화나 통찰력,통계적 분석 접근법 등의 부족, 한정된 시간 등의 제약적인 조건 가운데서 진행된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프로젝트라 더욱더 협응력과 융통성을 최대한 발휘할 기회였던 것 같습니다.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업무 처리에 있어 많은 부분들이 자동화 되어가고 있는 만큼 도메인 지식과 데이터의 퀄리티가 중요하다는 것을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몸소 경험할 수 있었습니다.</a:t>
            </a:r>
            <a:endParaRPr/>
          </a:p>
        </p:txBody>
      </p:sp>
      <p:sp>
        <p:nvSpPr>
          <p:cNvPr id="390" name="Google Shape;390;p19"/>
          <p:cNvSpPr/>
          <p:nvPr/>
        </p:nvSpPr>
        <p:spPr>
          <a:xfrm>
            <a:off x="2151615" y="1550617"/>
            <a:ext cx="9492296" cy="1029445"/>
          </a:xfrm>
          <a:prstGeom prst="roundRect">
            <a:avLst>
              <a:gd fmla="val 16667" name="adj"/>
            </a:avLst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19"/>
          <p:cNvSpPr txBox="1"/>
          <p:nvPr/>
        </p:nvSpPr>
        <p:spPr>
          <a:xfrm>
            <a:off x="2268613" y="1638728"/>
            <a:ext cx="92583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생각보다 데이터를 찾는 게 어려운 일이라는 걸 몸소 느낄 수 있었고, 강사님께서 프로젝트 전에 말씀하신대로 얕게 많은 지식을 습득한 상황이라 프로젝트에 적용하기가 쉽지는 않았습니다.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다만, 관련된 논문을 찾고 프로젝트에 적용할 수 있는 요소들을 탐색하는 과정은 매우 재미있었습니다.</a:t>
            </a:r>
            <a:endParaRPr/>
          </a:p>
        </p:txBody>
      </p:sp>
      <p:sp>
        <p:nvSpPr>
          <p:cNvPr id="392" name="Google Shape;392;p19"/>
          <p:cNvSpPr/>
          <p:nvPr/>
        </p:nvSpPr>
        <p:spPr>
          <a:xfrm>
            <a:off x="2151615" y="4832656"/>
            <a:ext cx="9492296" cy="1256819"/>
          </a:xfrm>
          <a:prstGeom prst="roundRect">
            <a:avLst>
              <a:gd fmla="val 16667" name="adj"/>
            </a:avLst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p19"/>
          <p:cNvSpPr txBox="1"/>
          <p:nvPr/>
        </p:nvSpPr>
        <p:spPr>
          <a:xfrm>
            <a:off x="2268613" y="4920767"/>
            <a:ext cx="92583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프로젝트를 초반, 어떻게 분석 방향을 잡아야 할지, 제가 설정한 방향과 팀에서 설정한 분석 방향이 맞는지 등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스스로에 대한 의문이 많았었는데 팀원분들과 이야기하고 조율하면서 그 의문에 대한 확신을 조금씩 채워가는 과정이었던 것 같습니다. 부족함이 많은 저를 잘 이끌어주셨던 팀장님과 다른 팀원분께 감사드리고 강의 시간에 배운 것을 실제로 활용해볼 수 있어서 좋았습니다. 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9"/>
          <p:cNvSpPr txBox="1"/>
          <p:nvPr/>
        </p:nvSpPr>
        <p:spPr>
          <a:xfrm>
            <a:off x="390449" y="2734668"/>
            <a:ext cx="14510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유현욱 / 팀원</a:t>
            </a:r>
            <a:endParaRPr/>
          </a:p>
        </p:txBody>
      </p:sp>
      <p:sp>
        <p:nvSpPr>
          <p:cNvPr id="395" name="Google Shape;395;p19"/>
          <p:cNvSpPr txBox="1"/>
          <p:nvPr/>
        </p:nvSpPr>
        <p:spPr>
          <a:xfrm>
            <a:off x="10181313" y="4384521"/>
            <a:ext cx="14510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이민형 / 팀원</a:t>
            </a:r>
            <a:endParaRPr/>
          </a:p>
        </p:txBody>
      </p:sp>
      <p:sp>
        <p:nvSpPr>
          <p:cNvPr id="396" name="Google Shape;396;p19"/>
          <p:cNvSpPr txBox="1"/>
          <p:nvPr/>
        </p:nvSpPr>
        <p:spPr>
          <a:xfrm>
            <a:off x="390449" y="6052041"/>
            <a:ext cx="14510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김우주 / 팀원</a:t>
            </a:r>
            <a:endParaRPr/>
          </a:p>
        </p:txBody>
      </p:sp>
      <p:sp>
        <p:nvSpPr>
          <p:cNvPr id="397" name="Google Shape;397;p19"/>
          <p:cNvSpPr/>
          <p:nvPr/>
        </p:nvSpPr>
        <p:spPr>
          <a:xfrm>
            <a:off x="0" y="0"/>
            <a:ext cx="12192000" cy="127823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19"/>
          <p:cNvSpPr txBox="1"/>
          <p:nvPr/>
        </p:nvSpPr>
        <p:spPr>
          <a:xfrm>
            <a:off x="335496" y="479290"/>
            <a:ext cx="5979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 후기 및 느낀점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9"/>
          <p:cNvSpPr/>
          <p:nvPr/>
        </p:nvSpPr>
        <p:spPr>
          <a:xfrm>
            <a:off x="193256" y="266610"/>
            <a:ext cx="142240" cy="867687"/>
          </a:xfrm>
          <a:prstGeom prst="rect">
            <a:avLst/>
          </a:prstGeom>
          <a:solidFill>
            <a:srgbClr val="F5D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19"/>
          <p:cNvSpPr txBox="1"/>
          <p:nvPr/>
        </p:nvSpPr>
        <p:spPr>
          <a:xfrm>
            <a:off x="363082" y="236330"/>
            <a:ext cx="7032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Part 5. 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B6B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/>
          <p:nvPr/>
        </p:nvSpPr>
        <p:spPr>
          <a:xfrm>
            <a:off x="434520" y="-20360"/>
            <a:ext cx="10294374" cy="7049810"/>
          </a:xfrm>
          <a:custGeom>
            <a:rect b="b" l="l" r="r" t="t"/>
            <a:pathLst>
              <a:path extrusionOk="0" h="6972300" w="10028903">
                <a:moveTo>
                  <a:pt x="0" y="0"/>
                </a:moveTo>
                <a:lnTo>
                  <a:pt x="4251223" y="0"/>
                </a:lnTo>
                <a:lnTo>
                  <a:pt x="8170606" y="0"/>
                </a:lnTo>
                <a:lnTo>
                  <a:pt x="10028903" y="0"/>
                </a:lnTo>
                <a:lnTo>
                  <a:pt x="8722695" y="6972300"/>
                </a:lnTo>
                <a:lnTo>
                  <a:pt x="8170606" y="6858000"/>
                </a:lnTo>
                <a:lnTo>
                  <a:pt x="253672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ACC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0" y="0"/>
            <a:ext cx="10294374" cy="7029450"/>
          </a:xfrm>
          <a:custGeom>
            <a:rect b="b" l="l" r="r" t="t"/>
            <a:pathLst>
              <a:path extrusionOk="0" h="6858000" w="10028903">
                <a:moveTo>
                  <a:pt x="0" y="0"/>
                </a:moveTo>
                <a:lnTo>
                  <a:pt x="4251223" y="0"/>
                </a:lnTo>
                <a:lnTo>
                  <a:pt x="8170606" y="0"/>
                </a:lnTo>
                <a:lnTo>
                  <a:pt x="10028903" y="0"/>
                </a:lnTo>
                <a:lnTo>
                  <a:pt x="8314403" y="6858000"/>
                </a:lnTo>
                <a:lnTo>
                  <a:pt x="8170606" y="6858000"/>
                </a:lnTo>
                <a:lnTo>
                  <a:pt x="253672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334331" y="374690"/>
            <a:ext cx="481285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3077" y="2790170"/>
            <a:ext cx="4602879" cy="46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1164258" y="1925434"/>
            <a:ext cx="223651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</p:txBody>
      </p:sp>
      <p:cxnSp>
        <p:nvCxnSpPr>
          <p:cNvPr id="107" name="Google Shape;107;p2"/>
          <p:cNvCxnSpPr/>
          <p:nvPr/>
        </p:nvCxnSpPr>
        <p:spPr>
          <a:xfrm>
            <a:off x="184662" y="1307465"/>
            <a:ext cx="5057775" cy="0"/>
          </a:xfrm>
          <a:prstGeom prst="straightConnector1">
            <a:avLst/>
          </a:prstGeom>
          <a:noFill/>
          <a:ln cap="flat" cmpd="dbl" w="920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" name="Google Shape;108;p2"/>
          <p:cNvSpPr/>
          <p:nvPr/>
        </p:nvSpPr>
        <p:spPr>
          <a:xfrm>
            <a:off x="690177" y="1974032"/>
            <a:ext cx="224223" cy="426024"/>
          </a:xfrm>
          <a:prstGeom prst="diamond">
            <a:avLst/>
          </a:prstGeom>
          <a:solidFill>
            <a:schemeClr val="lt1"/>
          </a:solidFill>
          <a:ln cap="rnd" cmpd="sng" w="152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1164258" y="2805012"/>
            <a:ext cx="256352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 프로세싱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690177" y="2853610"/>
            <a:ext cx="224223" cy="426024"/>
          </a:xfrm>
          <a:prstGeom prst="diamond">
            <a:avLst/>
          </a:prstGeom>
          <a:solidFill>
            <a:schemeClr val="lt1"/>
          </a:solidFill>
          <a:ln cap="rnd" cmpd="sng" w="152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164258" y="3684590"/>
            <a:ext cx="149271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기대효과</a:t>
            </a: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690177" y="3733188"/>
            <a:ext cx="224223" cy="426024"/>
          </a:xfrm>
          <a:prstGeom prst="diamond">
            <a:avLst/>
          </a:prstGeom>
          <a:solidFill>
            <a:schemeClr val="lt1"/>
          </a:solidFill>
          <a:ln cap="rnd" cmpd="sng" w="152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1164258" y="4564168"/>
            <a:ext cx="30700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 후기 및 느낀점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690177" y="4612766"/>
            <a:ext cx="224223" cy="426024"/>
          </a:xfrm>
          <a:prstGeom prst="diamond">
            <a:avLst/>
          </a:prstGeom>
          <a:solidFill>
            <a:schemeClr val="lt1"/>
          </a:solidFill>
          <a:ln cap="rnd" cmpd="sng" w="152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2"/>
          <p:cNvSpPr/>
          <p:nvPr/>
        </p:nvSpPr>
        <p:spPr>
          <a:xfrm rot="-373440">
            <a:off x="8086380" y="3676639"/>
            <a:ext cx="4716271" cy="272139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Arial"/>
              </a:rPr>
              <a:t>노인 보행자 교통사고를 줄여보자!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B6B2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0"/>
          <p:cNvSpPr/>
          <p:nvPr/>
        </p:nvSpPr>
        <p:spPr>
          <a:xfrm>
            <a:off x="0" y="6526924"/>
            <a:ext cx="12192000" cy="331076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20"/>
          <p:cNvSpPr txBox="1"/>
          <p:nvPr/>
        </p:nvSpPr>
        <p:spPr>
          <a:xfrm>
            <a:off x="391480" y="518540"/>
            <a:ext cx="588199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참고 문헌</a:t>
            </a:r>
            <a:endParaRPr/>
          </a:p>
        </p:txBody>
      </p:sp>
      <p:sp>
        <p:nvSpPr>
          <p:cNvPr id="407" name="Google Shape;407;p20"/>
          <p:cNvSpPr txBox="1"/>
          <p:nvPr/>
        </p:nvSpPr>
        <p:spPr>
          <a:xfrm>
            <a:off x="1204441" y="4993506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0"/>
          <p:cNvSpPr txBox="1"/>
          <p:nvPr/>
        </p:nvSpPr>
        <p:spPr>
          <a:xfrm>
            <a:off x="413455" y="1418827"/>
            <a:ext cx="11365090" cy="3741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김경범, 「고령사회 도래에 따른 노인보행자 교통사고 특성 및 감소방안 -제주지역을 중심으로-」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「한국콘텐츠학회」, 2015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김아람, 「GIS활용 노인보행 교통사고 예방과 사고다발구간 개선 방안」 「성북구청」, 2020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박준범, 남궁미, 「고령 보행자 교통사고에 영향을 미치는 환경요인에 관한 연구:부산광역시를 중심으로」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      「한국지리학회지」, 2019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이범규, 「보행자 교통사고 특성 및 감소방안」 「대전세종연구원」, 2020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임재경,박정욱,최재식, 「고령보행자 교통사고 유발행동 분석 및 교통사고 감소방안」 「한국교통연구원」, 2018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황경수,김경범,강일, 「고령자 이동성 확보를 위한 교통안전대책」 「제주발전연구 제18호」, 2014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0"/>
          <p:cNvSpPr/>
          <p:nvPr/>
        </p:nvSpPr>
        <p:spPr>
          <a:xfrm>
            <a:off x="0" y="0"/>
            <a:ext cx="12192000" cy="127823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B6B2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1"/>
          <p:cNvSpPr/>
          <p:nvPr/>
        </p:nvSpPr>
        <p:spPr>
          <a:xfrm>
            <a:off x="0" y="0"/>
            <a:ext cx="12192000" cy="331076"/>
          </a:xfrm>
          <a:prstGeom prst="rect">
            <a:avLst/>
          </a:prstGeom>
          <a:solidFill>
            <a:srgbClr val="F5D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p21"/>
          <p:cNvSpPr/>
          <p:nvPr/>
        </p:nvSpPr>
        <p:spPr>
          <a:xfrm>
            <a:off x="0" y="6526924"/>
            <a:ext cx="12192000" cy="331076"/>
          </a:xfrm>
          <a:prstGeom prst="rect">
            <a:avLst/>
          </a:prstGeom>
          <a:solidFill>
            <a:srgbClr val="F5D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6" name="Google Shape;4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7151" y="1108390"/>
            <a:ext cx="5237698" cy="524282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1"/>
          <p:cNvSpPr txBox="1"/>
          <p:nvPr/>
        </p:nvSpPr>
        <p:spPr>
          <a:xfrm>
            <a:off x="5238918" y="1108390"/>
            <a:ext cx="163378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1"/>
          <p:cNvSpPr/>
          <p:nvPr/>
        </p:nvSpPr>
        <p:spPr>
          <a:xfrm>
            <a:off x="4272912" y="3654915"/>
            <a:ext cx="3706464" cy="172095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Arial"/>
              </a:rPr>
              <a:t>노인 보행자 교통사고를 줄여보자!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DE0DB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2"/>
          <p:cNvSpPr/>
          <p:nvPr/>
        </p:nvSpPr>
        <p:spPr>
          <a:xfrm>
            <a:off x="3311267" y="632799"/>
            <a:ext cx="5569464" cy="5569464"/>
          </a:xfrm>
          <a:prstGeom prst="ellipse">
            <a:avLst/>
          </a:prstGeom>
          <a:solidFill>
            <a:srgbClr val="7ACC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22"/>
          <p:cNvSpPr/>
          <p:nvPr/>
        </p:nvSpPr>
        <p:spPr>
          <a:xfrm>
            <a:off x="0" y="0"/>
            <a:ext cx="12192000" cy="331076"/>
          </a:xfrm>
          <a:prstGeom prst="rect">
            <a:avLst/>
          </a:prstGeom>
          <a:solidFill>
            <a:srgbClr val="F5D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p22"/>
          <p:cNvSpPr/>
          <p:nvPr/>
        </p:nvSpPr>
        <p:spPr>
          <a:xfrm>
            <a:off x="0" y="6526924"/>
            <a:ext cx="12192000" cy="331076"/>
          </a:xfrm>
          <a:prstGeom prst="rect">
            <a:avLst/>
          </a:prstGeom>
          <a:solidFill>
            <a:srgbClr val="F5D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p22"/>
          <p:cNvSpPr/>
          <p:nvPr/>
        </p:nvSpPr>
        <p:spPr>
          <a:xfrm>
            <a:off x="3569742" y="910729"/>
            <a:ext cx="5052514" cy="5052514"/>
          </a:xfrm>
          <a:prstGeom prst="ellipse">
            <a:avLst/>
          </a:prstGeom>
          <a:solidFill>
            <a:srgbClr val="45B6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7" name="Google Shape;42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0355" y="321178"/>
            <a:ext cx="685128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2"/>
          <p:cNvSpPr/>
          <p:nvPr/>
        </p:nvSpPr>
        <p:spPr>
          <a:xfrm>
            <a:off x="4282405" y="4102481"/>
            <a:ext cx="3706464" cy="18233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Arial"/>
              </a:rPr>
              <a:t>감사합니다</a:t>
            </a:r>
          </a:p>
        </p:txBody>
      </p:sp>
      <p:sp>
        <p:nvSpPr>
          <p:cNvPr id="429" name="Google Shape;429;p22"/>
          <p:cNvSpPr/>
          <p:nvPr/>
        </p:nvSpPr>
        <p:spPr>
          <a:xfrm>
            <a:off x="9219530" y="3108153"/>
            <a:ext cx="622570" cy="622570"/>
          </a:xfrm>
          <a:prstGeom prst="ellipse">
            <a:avLst/>
          </a:prstGeom>
          <a:solidFill>
            <a:srgbClr val="7ACC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22"/>
          <p:cNvSpPr/>
          <p:nvPr/>
        </p:nvSpPr>
        <p:spPr>
          <a:xfrm>
            <a:off x="10139993" y="3296333"/>
            <a:ext cx="285120" cy="285120"/>
          </a:xfrm>
          <a:prstGeom prst="ellipse">
            <a:avLst/>
          </a:prstGeom>
          <a:solidFill>
            <a:srgbClr val="7ACC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22"/>
          <p:cNvSpPr/>
          <p:nvPr/>
        </p:nvSpPr>
        <p:spPr>
          <a:xfrm>
            <a:off x="10728078" y="3372614"/>
            <a:ext cx="128744" cy="128744"/>
          </a:xfrm>
          <a:prstGeom prst="ellipse">
            <a:avLst/>
          </a:prstGeom>
          <a:solidFill>
            <a:srgbClr val="7ACC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2" name="Google Shape;432;p22"/>
          <p:cNvGrpSpPr/>
          <p:nvPr/>
        </p:nvGrpSpPr>
        <p:grpSpPr>
          <a:xfrm flipH="1">
            <a:off x="1309172" y="3127608"/>
            <a:ext cx="1637292" cy="622570"/>
            <a:chOff x="516532" y="1447488"/>
            <a:chExt cx="1637292" cy="622570"/>
          </a:xfrm>
        </p:grpSpPr>
        <p:sp>
          <p:nvSpPr>
            <p:cNvPr id="433" name="Google Shape;433;p22"/>
            <p:cNvSpPr/>
            <p:nvPr/>
          </p:nvSpPr>
          <p:spPr>
            <a:xfrm>
              <a:off x="516532" y="1447488"/>
              <a:ext cx="622570" cy="622570"/>
            </a:xfrm>
            <a:prstGeom prst="ellipse">
              <a:avLst/>
            </a:prstGeom>
            <a:solidFill>
              <a:srgbClr val="7ACC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1436995" y="1635668"/>
              <a:ext cx="285120" cy="285120"/>
            </a:xfrm>
            <a:prstGeom prst="ellipse">
              <a:avLst/>
            </a:prstGeom>
            <a:solidFill>
              <a:srgbClr val="7ACC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2025080" y="1711949"/>
              <a:ext cx="128744" cy="128744"/>
            </a:xfrm>
            <a:prstGeom prst="ellipse">
              <a:avLst/>
            </a:prstGeom>
            <a:solidFill>
              <a:srgbClr val="7ACC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B6B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/>
          <p:nvPr/>
        </p:nvSpPr>
        <p:spPr>
          <a:xfrm>
            <a:off x="0" y="0"/>
            <a:ext cx="11692647" cy="6858000"/>
          </a:xfrm>
          <a:prstGeom prst="rect">
            <a:avLst/>
          </a:prstGeom>
          <a:solidFill>
            <a:srgbClr val="7ACC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0" y="0"/>
            <a:ext cx="11436485" cy="6858000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391481" y="518540"/>
            <a:ext cx="55330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구성원 및 역할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391481" y="1744966"/>
            <a:ext cx="10424649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팀장: 주예린(ISTP) - 서울시 노인 보행자 교통사고 데이터 전처리 및 시각화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팀원: 김우주(INFP) - 서울시 연령대 별 교통사고/ 노인보호구역 데이터 전처리 및 시각화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팀원: 유현욱(ISTP) - 데이터셋 탐색 및 논문 분석, 포트폴리오 제작 및 발표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팀원: 이민형(INTP) - 서울시 연령대 별 교통사고/ 노인보호구역 데이터 전처리 및 시각화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팀원: 임채건(INFP) - 서울시 노인 보행자 교통사고 데이터 전처리 및 시각화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327257">
            <a:off x="10183165" y="4768404"/>
            <a:ext cx="2163720" cy="216583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/>
          <p:nvPr/>
        </p:nvSpPr>
        <p:spPr>
          <a:xfrm rot="-373440">
            <a:off x="9552952" y="3798658"/>
            <a:ext cx="3280712" cy="272139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Arial"/>
              </a:rPr>
              <a:t>노인 보행자 교통사고를 줄여보자!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B6B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0" y="6526924"/>
            <a:ext cx="12192000" cy="331076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452796" y="2238903"/>
            <a:ext cx="11623887" cy="3451750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2" name="Google Shape;132;p4"/>
          <p:cNvGraphicFramePr/>
          <p:nvPr/>
        </p:nvGraphicFramePr>
        <p:xfrm>
          <a:off x="122192" y="17894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{B60A7D24-0D6F-4513-B310-7FBFB513437F}</a:tableStyleId>
              </a:tblPr>
              <a:tblGrid>
                <a:gridCol w="331050"/>
                <a:gridCol w="3347150"/>
                <a:gridCol w="4505575"/>
                <a:gridCol w="1662250"/>
                <a:gridCol w="2108450"/>
              </a:tblGrid>
              <a:tr h="451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데이터셋 목록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활용 목적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출처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개수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70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BY age and road user 데이터(2020)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10만명당 노인보행 사상자수 추출 및 분석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OECD Statistics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rows 21 x columns 2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70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연령층별 보행 사상자 데이터(2020)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서울시 / 시군구별 사망자수, 부상자수,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중상자수, 경상자수, 부상신고자수 추출 및 분석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TASS 교통사고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분석 시스템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rows 4 x columns 55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630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보행노인 사고다발지역데이터(2020)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서울시 데이터만 추출 및  분석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TASS 교통사고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분석 시스템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rows 106 x columns 15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70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노인 교통사고 데이터(2020)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서울시 / 차대사람 / 가해운전자 법규위반 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추출, 서울시 / 차대사람 데이터 추출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TASS 교통사고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분석 시스템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rows 3 x columns 16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rows 3 x columns 10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70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전국노인장애인보호구역 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표준데이터(2020)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서울시 데이터만 추출 및  분석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공공데이터포털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rows 145 x columns 17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33" name="Google Shape;133;p4"/>
          <p:cNvSpPr/>
          <p:nvPr/>
        </p:nvSpPr>
        <p:spPr>
          <a:xfrm>
            <a:off x="0" y="0"/>
            <a:ext cx="12192000" cy="127823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391481" y="518540"/>
            <a:ext cx="312544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사용된 데이터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4"/>
          <p:cNvCxnSpPr/>
          <p:nvPr/>
        </p:nvCxnSpPr>
        <p:spPr>
          <a:xfrm>
            <a:off x="392508" y="1307342"/>
            <a:ext cx="3064127" cy="0"/>
          </a:xfrm>
          <a:prstGeom prst="straightConnector1">
            <a:avLst/>
          </a:prstGeom>
          <a:noFill/>
          <a:ln cap="flat" cmpd="dbl" w="920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B6B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>
            <a:off x="0" y="6526924"/>
            <a:ext cx="12192000" cy="331076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1" name="Google Shape;141;p5"/>
          <p:cNvGrpSpPr/>
          <p:nvPr/>
        </p:nvGrpSpPr>
        <p:grpSpPr>
          <a:xfrm>
            <a:off x="2162081" y="1452265"/>
            <a:ext cx="7867837" cy="4821386"/>
            <a:chOff x="6005905" y="1993931"/>
            <a:chExt cx="6286143" cy="4026446"/>
          </a:xfrm>
        </p:grpSpPr>
        <p:cxnSp>
          <p:nvCxnSpPr>
            <p:cNvPr id="142" name="Google Shape;142;p5"/>
            <p:cNvCxnSpPr/>
            <p:nvPr/>
          </p:nvCxnSpPr>
          <p:spPr>
            <a:xfrm rot="-5400000">
              <a:off x="8704571" y="3708660"/>
              <a:ext cx="805821" cy="563882"/>
            </a:xfrm>
            <a:prstGeom prst="bentConnector3">
              <a:avLst>
                <a:gd fmla="val 76177" name="adj1"/>
              </a:avLst>
            </a:prstGeom>
            <a:noFill/>
            <a:ln cap="flat" cmpd="sng" w="19050">
              <a:solidFill>
                <a:srgbClr val="F5DC7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3" name="Google Shape;143;p5"/>
            <p:cNvSpPr txBox="1"/>
            <p:nvPr/>
          </p:nvSpPr>
          <p:spPr>
            <a:xfrm>
              <a:off x="6067041" y="3269800"/>
              <a:ext cx="89479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F5DC7E"/>
                  </a:solidFill>
                  <a:latin typeface="Arial"/>
                  <a:ea typeface="Arial"/>
                  <a:cs typeface="Arial"/>
                  <a:sym typeface="Arial"/>
                </a:rPr>
                <a:t>7%</a:t>
              </a:r>
              <a:endParaRPr sz="3600">
                <a:solidFill>
                  <a:srgbClr val="F5DC7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"/>
            <p:cNvSpPr txBox="1"/>
            <p:nvPr/>
          </p:nvSpPr>
          <p:spPr>
            <a:xfrm>
              <a:off x="8658491" y="2733805"/>
              <a:ext cx="1181734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F5DC7E"/>
                  </a:solidFill>
                  <a:latin typeface="Arial"/>
                  <a:ea typeface="Arial"/>
                  <a:cs typeface="Arial"/>
                  <a:sym typeface="Arial"/>
                </a:rPr>
                <a:t>14%</a:t>
              </a:r>
              <a:endParaRPr sz="3600">
                <a:solidFill>
                  <a:srgbClr val="F5DC7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 txBox="1"/>
            <p:nvPr/>
          </p:nvSpPr>
          <p:spPr>
            <a:xfrm>
              <a:off x="10148878" y="2232333"/>
              <a:ext cx="1181734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F5DC7E"/>
                  </a:solidFill>
                  <a:latin typeface="Arial"/>
                  <a:ea typeface="Arial"/>
                  <a:cs typeface="Arial"/>
                  <a:sym typeface="Arial"/>
                </a:rPr>
                <a:t>20%</a:t>
              </a:r>
              <a:endParaRPr sz="3600">
                <a:solidFill>
                  <a:srgbClr val="F5DC7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aphicFrame>
          <p:nvGraphicFramePr>
            <p:cNvPr id="146" name="Google Shape;146;p5"/>
            <p:cNvGraphicFramePr/>
            <p:nvPr/>
          </p:nvGraphicFramePr>
          <p:xfrm>
            <a:off x="6005905" y="1993931"/>
            <a:ext cx="6286143" cy="4026446"/>
          </p:xfrm>
          <a:graphic>
            <a:graphicData uri="http://schemas.openxmlformats.org/drawingml/2006/chart">
              <c:chart r:id="rId3"/>
            </a:graphicData>
          </a:graphic>
        </p:graphicFrame>
        <p:sp>
          <p:nvSpPr>
            <p:cNvPr id="147" name="Google Shape;147;p5"/>
            <p:cNvSpPr txBox="1"/>
            <p:nvPr/>
          </p:nvSpPr>
          <p:spPr>
            <a:xfrm>
              <a:off x="6067041" y="3821324"/>
              <a:ext cx="111440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고령화사회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8" name="Google Shape;148;p5"/>
            <p:cNvCxnSpPr/>
            <p:nvPr/>
          </p:nvCxnSpPr>
          <p:spPr>
            <a:xfrm rot="-5400000">
              <a:off x="6032181" y="4280849"/>
              <a:ext cx="805821" cy="563882"/>
            </a:xfrm>
            <a:prstGeom prst="bentConnector3">
              <a:avLst>
                <a:gd fmla="val 87885" name="adj1"/>
              </a:avLst>
            </a:prstGeom>
            <a:noFill/>
            <a:ln cap="flat" cmpd="sng" w="19050">
              <a:solidFill>
                <a:srgbClr val="F5DC7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" name="Google Shape;149;p5"/>
            <p:cNvCxnSpPr/>
            <p:nvPr/>
          </p:nvCxnSpPr>
          <p:spPr>
            <a:xfrm rot="-5400000">
              <a:off x="10100613" y="3237668"/>
              <a:ext cx="805821" cy="563882"/>
            </a:xfrm>
            <a:prstGeom prst="bentConnector3">
              <a:avLst>
                <a:gd fmla="val 66540" name="adj1"/>
              </a:avLst>
            </a:prstGeom>
            <a:noFill/>
            <a:ln cap="flat" cmpd="sng" w="19050">
              <a:solidFill>
                <a:srgbClr val="F5DC7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0" name="Google Shape;150;p5"/>
            <p:cNvSpPr txBox="1"/>
            <p:nvPr/>
          </p:nvSpPr>
          <p:spPr>
            <a:xfrm>
              <a:off x="8719451" y="3266640"/>
              <a:ext cx="92845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고령사회</a:t>
              </a:r>
              <a:endParaRPr/>
            </a:p>
          </p:txBody>
        </p:sp>
        <p:sp>
          <p:nvSpPr>
            <p:cNvPr id="151" name="Google Shape;151;p5"/>
            <p:cNvSpPr txBox="1"/>
            <p:nvPr/>
          </p:nvSpPr>
          <p:spPr>
            <a:xfrm>
              <a:off x="10130142" y="2764136"/>
              <a:ext cx="1114408" cy="33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초고령사회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5"/>
          <p:cNvSpPr txBox="1"/>
          <p:nvPr/>
        </p:nvSpPr>
        <p:spPr>
          <a:xfrm>
            <a:off x="10963779" y="6104374"/>
            <a:ext cx="122822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출처: 통계청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2335150" y="1639669"/>
            <a:ext cx="1980030" cy="369332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급격한 고령화 속도</a:t>
            </a:r>
            <a:endParaRPr/>
          </a:p>
        </p:txBody>
      </p:sp>
      <p:sp>
        <p:nvSpPr>
          <p:cNvPr id="154" name="Google Shape;154;p5"/>
          <p:cNvSpPr/>
          <p:nvPr/>
        </p:nvSpPr>
        <p:spPr>
          <a:xfrm>
            <a:off x="0" y="0"/>
            <a:ext cx="12192000" cy="127823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335496" y="479290"/>
            <a:ext cx="5979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기획 배경 및 목표</a:t>
            </a:r>
            <a:endParaRPr/>
          </a:p>
        </p:txBody>
      </p:sp>
      <p:sp>
        <p:nvSpPr>
          <p:cNvPr id="156" name="Google Shape;156;p5"/>
          <p:cNvSpPr/>
          <p:nvPr/>
        </p:nvSpPr>
        <p:spPr>
          <a:xfrm>
            <a:off x="193256" y="266610"/>
            <a:ext cx="142240" cy="867687"/>
          </a:xfrm>
          <a:prstGeom prst="rect">
            <a:avLst/>
          </a:prstGeom>
          <a:solidFill>
            <a:srgbClr val="F5D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363082" y="236330"/>
            <a:ext cx="7032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Part 1. 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B6B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6"/>
          <p:cNvGrpSpPr/>
          <p:nvPr/>
        </p:nvGrpSpPr>
        <p:grpSpPr>
          <a:xfrm>
            <a:off x="0" y="5539414"/>
            <a:ext cx="12192000" cy="987510"/>
            <a:chOff x="-1" y="5253034"/>
            <a:chExt cx="12192000" cy="987510"/>
          </a:xfrm>
        </p:grpSpPr>
        <p:sp>
          <p:nvSpPr>
            <p:cNvPr id="163" name="Google Shape;163;p6"/>
            <p:cNvSpPr/>
            <p:nvPr/>
          </p:nvSpPr>
          <p:spPr>
            <a:xfrm>
              <a:off x="-1" y="5253034"/>
              <a:ext cx="12192000" cy="987510"/>
            </a:xfrm>
            <a:prstGeom prst="rect">
              <a:avLst/>
            </a:prstGeom>
            <a:solidFill>
              <a:srgbClr val="ADE0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4" name="Google Shape;164;p6"/>
            <p:cNvSpPr txBox="1"/>
            <p:nvPr/>
          </p:nvSpPr>
          <p:spPr>
            <a:xfrm>
              <a:off x="1298050" y="5515956"/>
              <a:ext cx="959589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10만명 당 노인 보행 사망자수 부문 OECD 평균을 훨씬 상회하는 사망자 수 </a:t>
              </a:r>
              <a:endParaRPr/>
            </a:p>
          </p:txBody>
        </p:sp>
      </p:grpSp>
      <p:pic>
        <p:nvPicPr>
          <p:cNvPr id="165" name="Google Shape;1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73856"/>
            <a:ext cx="12192000" cy="291028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6"/>
          <p:cNvSpPr/>
          <p:nvPr/>
        </p:nvSpPr>
        <p:spPr>
          <a:xfrm>
            <a:off x="0" y="0"/>
            <a:ext cx="12192000" cy="127823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335496" y="479290"/>
            <a:ext cx="71505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OECD 국가별 10만명 당 노인보행 중 사망자 수</a:t>
            </a:r>
            <a:endParaRPr/>
          </a:p>
        </p:txBody>
      </p:sp>
      <p:sp>
        <p:nvSpPr>
          <p:cNvPr id="168" name="Google Shape;168;p6"/>
          <p:cNvSpPr/>
          <p:nvPr/>
        </p:nvSpPr>
        <p:spPr>
          <a:xfrm>
            <a:off x="193256" y="266610"/>
            <a:ext cx="142240" cy="867687"/>
          </a:xfrm>
          <a:prstGeom prst="rect">
            <a:avLst/>
          </a:prstGeom>
          <a:solidFill>
            <a:srgbClr val="F5D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363082" y="236330"/>
            <a:ext cx="7032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Part 1. 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B6B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/>
          <p:nvPr/>
        </p:nvSpPr>
        <p:spPr>
          <a:xfrm>
            <a:off x="0" y="6526924"/>
            <a:ext cx="12192000" cy="331076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562" y="2289394"/>
            <a:ext cx="10436876" cy="379011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/>
          <p:nvPr/>
        </p:nvSpPr>
        <p:spPr>
          <a:xfrm>
            <a:off x="0" y="0"/>
            <a:ext cx="12192000" cy="127823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335496" y="479290"/>
            <a:ext cx="721081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서울시 연령별 보행자 교통사고 사상자/사망자</a:t>
            </a:r>
            <a:endParaRPr/>
          </a:p>
        </p:txBody>
      </p:sp>
      <p:sp>
        <p:nvSpPr>
          <p:cNvPr id="178" name="Google Shape;178;p7"/>
          <p:cNvSpPr/>
          <p:nvPr/>
        </p:nvSpPr>
        <p:spPr>
          <a:xfrm>
            <a:off x="193256" y="266610"/>
            <a:ext cx="142240" cy="867687"/>
          </a:xfrm>
          <a:prstGeom prst="rect">
            <a:avLst/>
          </a:prstGeom>
          <a:solidFill>
            <a:srgbClr val="F5D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363082" y="236330"/>
            <a:ext cx="7032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Part 1. 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B6B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/>
          <p:nvPr/>
        </p:nvSpPr>
        <p:spPr>
          <a:xfrm>
            <a:off x="0" y="6526924"/>
            <a:ext cx="12192000" cy="331076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6" name="Google Shape;18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479" y="1393150"/>
            <a:ext cx="5408285" cy="4967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8"/>
          <p:cNvGrpSpPr/>
          <p:nvPr/>
        </p:nvGrpSpPr>
        <p:grpSpPr>
          <a:xfrm>
            <a:off x="5956684" y="2050157"/>
            <a:ext cx="5843837" cy="3854004"/>
            <a:chOff x="5872540" y="1949673"/>
            <a:chExt cx="5843837" cy="3854004"/>
          </a:xfrm>
        </p:grpSpPr>
        <p:sp>
          <p:nvSpPr>
            <p:cNvPr id="188" name="Google Shape;188;p8"/>
            <p:cNvSpPr/>
            <p:nvPr/>
          </p:nvSpPr>
          <p:spPr>
            <a:xfrm>
              <a:off x="5872540" y="1949673"/>
              <a:ext cx="5843837" cy="3854004"/>
            </a:xfrm>
            <a:prstGeom prst="roundRect">
              <a:avLst>
                <a:gd fmla="val 14183" name="adj"/>
              </a:avLst>
            </a:prstGeom>
            <a:solidFill>
              <a:srgbClr val="ADE0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6258676" y="2117722"/>
              <a:ext cx="5457701" cy="3341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사망: 사고 발생시로부터 30일이내에 사망한 경우</a:t>
              </a:r>
              <a:endParaRPr/>
            </a:p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중상: 3주 이상의 치료를 요하는 부상</a:t>
              </a:r>
              <a:endParaRPr/>
            </a:p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경상: 5일 이상 3주 미만의 치료를 요하는 부상</a:t>
              </a:r>
              <a:endParaRPr/>
            </a:p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부상신고: 5일 미만의 치료를 요하는 부상</a:t>
              </a:r>
              <a:endParaRPr/>
            </a:p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사상자: 사망자+부상자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2020년 서울시 교통사고 보행사상자의 수는 1,826명</a:t>
              </a:r>
              <a:endParaRPr/>
            </a:p>
          </p:txBody>
        </p:sp>
      </p:grpSp>
      <p:sp>
        <p:nvSpPr>
          <p:cNvPr id="190" name="Google Shape;190;p8"/>
          <p:cNvSpPr/>
          <p:nvPr/>
        </p:nvSpPr>
        <p:spPr>
          <a:xfrm>
            <a:off x="0" y="0"/>
            <a:ext cx="12192000" cy="127823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335496" y="479290"/>
            <a:ext cx="67887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노인 보행 사상자 중 사망자/부상정도 비율</a:t>
            </a:r>
            <a:endParaRPr/>
          </a:p>
        </p:txBody>
      </p:sp>
      <p:sp>
        <p:nvSpPr>
          <p:cNvPr id="192" name="Google Shape;192;p8"/>
          <p:cNvSpPr/>
          <p:nvPr/>
        </p:nvSpPr>
        <p:spPr>
          <a:xfrm>
            <a:off x="193256" y="266610"/>
            <a:ext cx="142240" cy="867687"/>
          </a:xfrm>
          <a:prstGeom prst="rect">
            <a:avLst/>
          </a:prstGeom>
          <a:solidFill>
            <a:srgbClr val="F5D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363082" y="236330"/>
            <a:ext cx="7032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Part 1. 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B6B2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/>
          <p:nvPr/>
        </p:nvSpPr>
        <p:spPr>
          <a:xfrm>
            <a:off x="0" y="6526924"/>
            <a:ext cx="12192000" cy="331076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0" y="0"/>
            <a:ext cx="12192000" cy="127823"/>
          </a:xfrm>
          <a:prstGeom prst="rect">
            <a:avLst/>
          </a:prstGeom>
          <a:solidFill>
            <a:srgbClr val="ADE0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0" name="Google Shape;200;p9"/>
          <p:cNvGrpSpPr/>
          <p:nvPr/>
        </p:nvGrpSpPr>
        <p:grpSpPr>
          <a:xfrm>
            <a:off x="2193385" y="1925360"/>
            <a:ext cx="7805230" cy="3890618"/>
            <a:chOff x="2193384" y="2001586"/>
            <a:chExt cx="7805230" cy="3890618"/>
          </a:xfrm>
        </p:grpSpPr>
        <p:sp>
          <p:nvSpPr>
            <p:cNvPr id="201" name="Google Shape;201;p9"/>
            <p:cNvSpPr/>
            <p:nvPr/>
          </p:nvSpPr>
          <p:spPr>
            <a:xfrm>
              <a:off x="6980948" y="2022074"/>
              <a:ext cx="3017666" cy="3017666"/>
            </a:xfrm>
            <a:prstGeom prst="ellipse">
              <a:avLst/>
            </a:prstGeom>
            <a:solidFill>
              <a:srgbClr val="F5DC7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4587166" y="2001586"/>
              <a:ext cx="3017666" cy="3017666"/>
            </a:xfrm>
            <a:prstGeom prst="ellipse">
              <a:avLst/>
            </a:prstGeom>
            <a:solidFill>
              <a:srgbClr val="ADE0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2193384" y="2001586"/>
              <a:ext cx="3017666" cy="3017666"/>
            </a:xfrm>
            <a:prstGeom prst="ellipse">
              <a:avLst/>
            </a:prstGeom>
            <a:solidFill>
              <a:srgbClr val="67C5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p9"/>
            <p:cNvSpPr txBox="1"/>
            <p:nvPr/>
          </p:nvSpPr>
          <p:spPr>
            <a:xfrm>
              <a:off x="5449828" y="4194178"/>
              <a:ext cx="12923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보행자 요인</a:t>
              </a:r>
              <a:endParaRPr/>
            </a:p>
          </p:txBody>
        </p:sp>
        <p:pic>
          <p:nvPicPr>
            <p:cNvPr id="205" name="Google Shape;205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83397" y="2756538"/>
              <a:ext cx="1437640" cy="1437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9"/>
            <p:cNvSpPr txBox="1"/>
            <p:nvPr/>
          </p:nvSpPr>
          <p:spPr>
            <a:xfrm>
              <a:off x="2951050" y="4194178"/>
              <a:ext cx="15023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도로환경 요인</a:t>
              </a:r>
              <a:endParaRPr/>
            </a:p>
          </p:txBody>
        </p:sp>
        <p:pic>
          <p:nvPicPr>
            <p:cNvPr id="207" name="Google Shape;207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78959" y="2895026"/>
              <a:ext cx="1220400" cy="122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9"/>
            <p:cNvSpPr txBox="1"/>
            <p:nvPr/>
          </p:nvSpPr>
          <p:spPr>
            <a:xfrm>
              <a:off x="7947985" y="4194178"/>
              <a:ext cx="10823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차량 요인</a:t>
              </a:r>
              <a:endParaRPr/>
            </a:p>
          </p:txBody>
        </p:sp>
        <p:pic>
          <p:nvPicPr>
            <p:cNvPr id="209" name="Google Shape;209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33127" y="2744954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9"/>
            <p:cNvSpPr txBox="1"/>
            <p:nvPr/>
          </p:nvSpPr>
          <p:spPr>
            <a:xfrm>
              <a:off x="2671562" y="5280545"/>
              <a:ext cx="19800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사고 다발지점 분석</a:t>
              </a:r>
              <a:endParaRPr/>
            </a:p>
          </p:txBody>
        </p:sp>
        <p:sp>
          <p:nvSpPr>
            <p:cNvPr id="211" name="Google Shape;211;p9"/>
            <p:cNvSpPr txBox="1"/>
            <p:nvPr/>
          </p:nvSpPr>
          <p:spPr>
            <a:xfrm>
              <a:off x="7246595" y="5245873"/>
              <a:ext cx="248512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가해 운전자 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법규위반 유형 분석</a:t>
              </a:r>
              <a:endParaRPr/>
            </a:p>
          </p:txBody>
        </p:sp>
        <p:sp>
          <p:nvSpPr>
            <p:cNvPr id="212" name="Google Shape;212;p9"/>
            <p:cNvSpPr txBox="1"/>
            <p:nvPr/>
          </p:nvSpPr>
          <p:spPr>
            <a:xfrm>
              <a:off x="4859523" y="5280545"/>
              <a:ext cx="24851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보행자 행동유형 분석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9"/>
          <p:cNvSpPr txBox="1"/>
          <p:nvPr/>
        </p:nvSpPr>
        <p:spPr>
          <a:xfrm>
            <a:off x="335496" y="479290"/>
            <a:ext cx="5979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노인 보행자 교통사고 원인 분석</a:t>
            </a:r>
            <a:endParaRPr/>
          </a:p>
        </p:txBody>
      </p:sp>
      <p:sp>
        <p:nvSpPr>
          <p:cNvPr id="214" name="Google Shape;214;p9"/>
          <p:cNvSpPr/>
          <p:nvPr/>
        </p:nvSpPr>
        <p:spPr>
          <a:xfrm>
            <a:off x="193256" y="266610"/>
            <a:ext cx="142240" cy="867687"/>
          </a:xfrm>
          <a:prstGeom prst="rect">
            <a:avLst/>
          </a:prstGeom>
          <a:solidFill>
            <a:srgbClr val="F5D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p9"/>
          <p:cNvSpPr txBox="1"/>
          <p:nvPr/>
        </p:nvSpPr>
        <p:spPr>
          <a:xfrm>
            <a:off x="363082" y="236330"/>
            <a:ext cx="7032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Part 2. 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2019-04-08T13:59:39Z</dcterms:created>
  <dc:creator>노경아</dc:creator>
</cp:coreProperties>
</file>